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71"/>
  </p:notesMasterIdLst>
  <p:handoutMasterIdLst>
    <p:handoutMasterId r:id="rId72"/>
  </p:handoutMasterIdLst>
  <p:sldIdLst>
    <p:sldId id="364" r:id="rId5"/>
    <p:sldId id="275" r:id="rId6"/>
    <p:sldId id="380" r:id="rId7"/>
    <p:sldId id="307" r:id="rId8"/>
    <p:sldId id="389" r:id="rId9"/>
    <p:sldId id="378" r:id="rId10"/>
    <p:sldId id="379" r:id="rId11"/>
    <p:sldId id="308" r:id="rId12"/>
    <p:sldId id="367" r:id="rId13"/>
    <p:sldId id="309" r:id="rId14"/>
    <p:sldId id="310" r:id="rId15"/>
    <p:sldId id="311" r:id="rId16"/>
    <p:sldId id="383" r:id="rId17"/>
    <p:sldId id="390" r:id="rId18"/>
    <p:sldId id="368" r:id="rId19"/>
    <p:sldId id="314" r:id="rId20"/>
    <p:sldId id="391" r:id="rId21"/>
    <p:sldId id="369" r:id="rId22"/>
    <p:sldId id="315" r:id="rId23"/>
    <p:sldId id="316" r:id="rId24"/>
    <p:sldId id="384" r:id="rId25"/>
    <p:sldId id="318" r:id="rId26"/>
    <p:sldId id="386" r:id="rId27"/>
    <p:sldId id="319" r:id="rId28"/>
    <p:sldId id="387" r:id="rId29"/>
    <p:sldId id="370" r:id="rId30"/>
    <p:sldId id="333" r:id="rId31"/>
    <p:sldId id="334" r:id="rId32"/>
    <p:sldId id="335" r:id="rId33"/>
    <p:sldId id="336" r:id="rId34"/>
    <p:sldId id="388" r:id="rId35"/>
    <p:sldId id="337" r:id="rId36"/>
    <p:sldId id="338" r:id="rId37"/>
    <p:sldId id="339" r:id="rId38"/>
    <p:sldId id="340" r:id="rId39"/>
    <p:sldId id="341" r:id="rId40"/>
    <p:sldId id="394" r:id="rId41"/>
    <p:sldId id="342" r:id="rId42"/>
    <p:sldId id="395" r:id="rId43"/>
    <p:sldId id="343" r:id="rId44"/>
    <p:sldId id="344" r:id="rId45"/>
    <p:sldId id="392" r:id="rId46"/>
    <p:sldId id="345" r:id="rId47"/>
    <p:sldId id="347" r:id="rId48"/>
    <p:sldId id="349" r:id="rId49"/>
    <p:sldId id="350" r:id="rId50"/>
    <p:sldId id="351" r:id="rId51"/>
    <p:sldId id="371" r:id="rId52"/>
    <p:sldId id="372" r:id="rId53"/>
    <p:sldId id="373" r:id="rId54"/>
    <p:sldId id="375" r:id="rId55"/>
    <p:sldId id="352" r:id="rId56"/>
    <p:sldId id="353" r:id="rId57"/>
    <p:sldId id="393" r:id="rId58"/>
    <p:sldId id="354" r:id="rId59"/>
    <p:sldId id="376" r:id="rId60"/>
    <p:sldId id="355" r:id="rId61"/>
    <p:sldId id="356" r:id="rId62"/>
    <p:sldId id="357" r:id="rId63"/>
    <p:sldId id="358" r:id="rId64"/>
    <p:sldId id="359" r:id="rId65"/>
    <p:sldId id="360" r:id="rId66"/>
    <p:sldId id="377" r:id="rId67"/>
    <p:sldId id="361" r:id="rId68"/>
    <p:sldId id="362" r:id="rId69"/>
    <p:sldId id="363" r:id="rId70"/>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6489" autoAdjust="0"/>
  </p:normalViewPr>
  <p:slideViewPr>
    <p:cSldViewPr>
      <p:cViewPr varScale="1">
        <p:scale>
          <a:sx n="71" d="100"/>
          <a:sy n="71" d="100"/>
        </p:scale>
        <p:origin x="720" y="66"/>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0" d="100"/>
          <a:sy n="90" d="100"/>
        </p:scale>
        <p:origin x="302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9CEB4-2ED7-408E-B7F8-E7F9F944494E}" type="doc">
      <dgm:prSet loTypeId="urn:microsoft.com/office/officeart/2005/8/layout/radial1" loCatId="cycle" qsTypeId="urn:microsoft.com/office/officeart/2005/8/quickstyle/3d3" qsCatId="3D" csTypeId="urn:microsoft.com/office/officeart/2005/8/colors/colorful5" csCatId="colorful" phldr="1"/>
      <dgm:spPr/>
      <dgm:t>
        <a:bodyPr/>
        <a:lstStyle/>
        <a:p>
          <a:endParaRPr lang="es-ES"/>
        </a:p>
      </dgm:t>
    </dgm:pt>
    <dgm:pt modelId="{BD1C331E-33B5-4453-86DA-5029E950103B}">
      <dgm:prSet phldrT="[Texto]" custT="1"/>
      <dgm:spPr/>
      <dgm:t>
        <a:bodyPr/>
        <a:lstStyle/>
        <a:p>
          <a:r>
            <a:rPr lang="es-ES" sz="1800" b="1">
              <a:solidFill>
                <a:schemeClr val="tx1"/>
              </a:solidFill>
            </a:rPr>
            <a:t>BPM</a:t>
          </a:r>
          <a:endParaRPr lang="es-ES" sz="1800" b="1" dirty="0">
            <a:solidFill>
              <a:schemeClr val="tx1"/>
            </a:solidFill>
          </a:endParaRPr>
        </a:p>
      </dgm:t>
    </dgm:pt>
    <dgm:pt modelId="{E6851FD2-F452-416E-A656-C59925AAAA10}" type="parTrans" cxnId="{A1B74B8F-5513-4A21-96A6-3688AA488472}">
      <dgm:prSet/>
      <dgm:spPr/>
      <dgm:t>
        <a:bodyPr/>
        <a:lstStyle/>
        <a:p>
          <a:endParaRPr lang="es-ES" sz="1800" b="1">
            <a:solidFill>
              <a:schemeClr val="tx1"/>
            </a:solidFill>
          </a:endParaRPr>
        </a:p>
      </dgm:t>
    </dgm:pt>
    <dgm:pt modelId="{85F22FF8-9C52-49F0-B13F-441DDB532757}" type="sibTrans" cxnId="{A1B74B8F-5513-4A21-96A6-3688AA488472}">
      <dgm:prSet/>
      <dgm:spPr/>
      <dgm:t>
        <a:bodyPr/>
        <a:lstStyle/>
        <a:p>
          <a:endParaRPr lang="es-ES" sz="1800" b="1">
            <a:solidFill>
              <a:schemeClr val="tx1"/>
            </a:solidFill>
          </a:endParaRPr>
        </a:p>
      </dgm:t>
    </dgm:pt>
    <dgm:pt modelId="{546050D0-95CA-466A-98D4-3B18DF0DF18E}">
      <dgm:prSet phldrT="[Texto]" custT="1"/>
      <dgm:spPr/>
      <dgm:t>
        <a:bodyPr/>
        <a:lstStyle/>
        <a:p>
          <a:r>
            <a:rPr lang="es-ES" sz="1800" b="1" dirty="0">
              <a:solidFill>
                <a:schemeClr val="tx1"/>
              </a:solidFill>
            </a:rPr>
            <a:t>EDIFICACIONES E INSTALACIONES</a:t>
          </a:r>
        </a:p>
      </dgm:t>
    </dgm:pt>
    <dgm:pt modelId="{C745B350-4AB4-4BF5-A53B-9C42E61A9026}" type="parTrans" cxnId="{94988F8F-D888-4C4D-BB25-06383D352BF9}">
      <dgm:prSet custT="1"/>
      <dgm:spPr/>
      <dgm:t>
        <a:bodyPr/>
        <a:lstStyle/>
        <a:p>
          <a:endParaRPr lang="es-ES" sz="1800" b="1">
            <a:solidFill>
              <a:schemeClr val="tx1"/>
            </a:solidFill>
          </a:endParaRPr>
        </a:p>
      </dgm:t>
    </dgm:pt>
    <dgm:pt modelId="{086F9482-F83D-4764-A156-B59C7FA28E93}" type="sibTrans" cxnId="{94988F8F-D888-4C4D-BB25-06383D352BF9}">
      <dgm:prSet/>
      <dgm:spPr/>
      <dgm:t>
        <a:bodyPr/>
        <a:lstStyle/>
        <a:p>
          <a:endParaRPr lang="es-ES" sz="1800" b="1">
            <a:solidFill>
              <a:schemeClr val="tx1"/>
            </a:solidFill>
          </a:endParaRPr>
        </a:p>
      </dgm:t>
    </dgm:pt>
    <dgm:pt modelId="{913C2223-C99A-4242-8841-25717A5DC6BE}">
      <dgm:prSet phldrT="[Texto]" custT="1"/>
      <dgm:spPr/>
      <dgm:t>
        <a:bodyPr/>
        <a:lstStyle/>
        <a:p>
          <a:r>
            <a:rPr lang="es-ES" sz="1800" b="1" dirty="0">
              <a:solidFill>
                <a:schemeClr val="tx1"/>
              </a:solidFill>
            </a:rPr>
            <a:t>EQUIPOS Y UTENSILIOS</a:t>
          </a:r>
        </a:p>
      </dgm:t>
    </dgm:pt>
    <dgm:pt modelId="{C47D7171-9E3D-498C-AD71-97194E57BC41}" type="parTrans" cxnId="{43B5ED05-2EC9-48BE-9AEF-E9D6AFDAB9BE}">
      <dgm:prSet custT="1"/>
      <dgm:spPr/>
      <dgm:t>
        <a:bodyPr/>
        <a:lstStyle/>
        <a:p>
          <a:endParaRPr lang="es-ES" sz="1800" b="1">
            <a:solidFill>
              <a:schemeClr val="tx1"/>
            </a:solidFill>
          </a:endParaRPr>
        </a:p>
      </dgm:t>
    </dgm:pt>
    <dgm:pt modelId="{3153D5AD-9612-4E36-8A0C-F60E17FDC94A}" type="sibTrans" cxnId="{43B5ED05-2EC9-48BE-9AEF-E9D6AFDAB9BE}">
      <dgm:prSet/>
      <dgm:spPr/>
      <dgm:t>
        <a:bodyPr/>
        <a:lstStyle/>
        <a:p>
          <a:endParaRPr lang="es-ES" sz="1800" b="1">
            <a:solidFill>
              <a:schemeClr val="tx1"/>
            </a:solidFill>
          </a:endParaRPr>
        </a:p>
      </dgm:t>
    </dgm:pt>
    <dgm:pt modelId="{195264F7-255A-400C-B2D8-C984F1D8C6F7}">
      <dgm:prSet custT="1"/>
      <dgm:spPr/>
      <dgm:t>
        <a:bodyPr/>
        <a:lstStyle/>
        <a:p>
          <a:r>
            <a:rPr lang="es-ES" sz="1800" b="1">
              <a:solidFill>
                <a:schemeClr val="tx1"/>
              </a:solidFill>
            </a:rPr>
            <a:t>PERSONAL MANIPULADOR</a:t>
          </a:r>
          <a:endParaRPr lang="es-ES" sz="1800" b="1" dirty="0">
            <a:solidFill>
              <a:schemeClr val="tx1"/>
            </a:solidFill>
          </a:endParaRPr>
        </a:p>
      </dgm:t>
    </dgm:pt>
    <dgm:pt modelId="{270F2E1D-C9DA-4AFD-855A-F6FCAB3CC910}" type="parTrans" cxnId="{BCD46544-B035-4E4F-9270-92A011E01AE1}">
      <dgm:prSet custT="1"/>
      <dgm:spPr/>
      <dgm:t>
        <a:bodyPr/>
        <a:lstStyle/>
        <a:p>
          <a:endParaRPr lang="es-ES" sz="1800" b="1">
            <a:solidFill>
              <a:schemeClr val="tx1"/>
            </a:solidFill>
          </a:endParaRPr>
        </a:p>
      </dgm:t>
    </dgm:pt>
    <dgm:pt modelId="{E3598C59-446E-4BEF-9F91-6356684CE53A}" type="sibTrans" cxnId="{BCD46544-B035-4E4F-9270-92A011E01AE1}">
      <dgm:prSet/>
      <dgm:spPr/>
      <dgm:t>
        <a:bodyPr/>
        <a:lstStyle/>
        <a:p>
          <a:endParaRPr lang="es-ES" sz="1800" b="1">
            <a:solidFill>
              <a:schemeClr val="tx1"/>
            </a:solidFill>
          </a:endParaRPr>
        </a:p>
      </dgm:t>
    </dgm:pt>
    <dgm:pt modelId="{BB66F7CB-1234-433C-8079-3B2F2A84009E}">
      <dgm:prSet custT="1"/>
      <dgm:spPr/>
      <dgm:t>
        <a:bodyPr/>
        <a:lstStyle/>
        <a:p>
          <a:r>
            <a:rPr lang="es-ES" sz="1800" b="1">
              <a:solidFill>
                <a:schemeClr val="tx1"/>
              </a:solidFill>
            </a:rPr>
            <a:t>MEDIDAS HIGIENICAS</a:t>
          </a:r>
          <a:endParaRPr lang="es-ES" sz="1800" b="1" dirty="0">
            <a:solidFill>
              <a:schemeClr val="tx1"/>
            </a:solidFill>
          </a:endParaRPr>
        </a:p>
      </dgm:t>
    </dgm:pt>
    <dgm:pt modelId="{3B722868-9695-4474-87F8-0A5387BAD07D}" type="parTrans" cxnId="{82C65E28-8163-4C1C-975A-F2270618812B}">
      <dgm:prSet custT="1"/>
      <dgm:spPr/>
      <dgm:t>
        <a:bodyPr/>
        <a:lstStyle/>
        <a:p>
          <a:endParaRPr lang="es-ES" sz="1800" b="1">
            <a:solidFill>
              <a:schemeClr val="tx1"/>
            </a:solidFill>
          </a:endParaRPr>
        </a:p>
      </dgm:t>
    </dgm:pt>
    <dgm:pt modelId="{330B5950-C55B-4378-B200-1D4AB1ED69CB}" type="sibTrans" cxnId="{82C65E28-8163-4C1C-975A-F2270618812B}">
      <dgm:prSet/>
      <dgm:spPr/>
      <dgm:t>
        <a:bodyPr/>
        <a:lstStyle/>
        <a:p>
          <a:endParaRPr lang="es-ES" sz="1800" b="1">
            <a:solidFill>
              <a:schemeClr val="tx1"/>
            </a:solidFill>
          </a:endParaRPr>
        </a:p>
      </dgm:t>
    </dgm:pt>
    <dgm:pt modelId="{29B2A418-9A73-4D48-A3DB-66782224204B}">
      <dgm:prSet custT="1"/>
      <dgm:spPr/>
      <dgm:t>
        <a:bodyPr/>
        <a:lstStyle/>
        <a:p>
          <a:r>
            <a:rPr lang="es-ES" sz="1800" b="1" dirty="0">
              <a:solidFill>
                <a:schemeClr val="tx1"/>
              </a:solidFill>
            </a:rPr>
            <a:t>SANEAMIENTO</a:t>
          </a:r>
        </a:p>
      </dgm:t>
    </dgm:pt>
    <dgm:pt modelId="{4715661B-0BA4-47F8-8B56-3BA412A8572A}" type="parTrans" cxnId="{608F0FE4-CF76-4E96-BCBC-495948E90376}">
      <dgm:prSet custT="1"/>
      <dgm:spPr/>
      <dgm:t>
        <a:bodyPr/>
        <a:lstStyle/>
        <a:p>
          <a:endParaRPr lang="es-ES" sz="1800" b="1">
            <a:solidFill>
              <a:schemeClr val="tx1"/>
            </a:solidFill>
          </a:endParaRPr>
        </a:p>
      </dgm:t>
    </dgm:pt>
    <dgm:pt modelId="{F9D138A6-849C-4984-85E5-9D4BD4141EB1}" type="sibTrans" cxnId="{608F0FE4-CF76-4E96-BCBC-495948E90376}">
      <dgm:prSet/>
      <dgm:spPr/>
      <dgm:t>
        <a:bodyPr/>
        <a:lstStyle/>
        <a:p>
          <a:endParaRPr lang="es-ES" sz="1800" b="1">
            <a:solidFill>
              <a:schemeClr val="tx1"/>
            </a:solidFill>
          </a:endParaRPr>
        </a:p>
      </dgm:t>
    </dgm:pt>
    <dgm:pt modelId="{7FC6A5C1-95D0-4C68-8F27-EA3DE0C0AE1D}">
      <dgm:prSet custT="1"/>
      <dgm:spPr/>
      <dgm:t>
        <a:bodyPr/>
        <a:lstStyle/>
        <a:p>
          <a:r>
            <a:rPr lang="es-ES" sz="1800" b="1" dirty="0">
              <a:solidFill>
                <a:schemeClr val="tx1"/>
              </a:solidFill>
            </a:rPr>
            <a:t>ALMACENAMIENTO DE ALIMENTOS</a:t>
          </a:r>
        </a:p>
      </dgm:t>
    </dgm:pt>
    <dgm:pt modelId="{77A1790A-3BD9-4E0C-8BAE-5EE19F28666F}" type="parTrans" cxnId="{0619E6DA-483F-4F96-B2D0-281DF40D0E5B}">
      <dgm:prSet custT="1"/>
      <dgm:spPr/>
      <dgm:t>
        <a:bodyPr/>
        <a:lstStyle/>
        <a:p>
          <a:endParaRPr lang="es-ES" sz="1800" b="1">
            <a:solidFill>
              <a:schemeClr val="tx1"/>
            </a:solidFill>
          </a:endParaRPr>
        </a:p>
      </dgm:t>
    </dgm:pt>
    <dgm:pt modelId="{2D08999E-5E37-4D71-BEF7-B62364962845}" type="sibTrans" cxnId="{0619E6DA-483F-4F96-B2D0-281DF40D0E5B}">
      <dgm:prSet/>
      <dgm:spPr/>
      <dgm:t>
        <a:bodyPr/>
        <a:lstStyle/>
        <a:p>
          <a:endParaRPr lang="es-ES" sz="1800" b="1">
            <a:solidFill>
              <a:schemeClr val="tx1"/>
            </a:solidFill>
          </a:endParaRPr>
        </a:p>
      </dgm:t>
    </dgm:pt>
    <dgm:pt modelId="{67A005E4-7477-4B57-AA91-36F0D3E3D4D2}" type="pres">
      <dgm:prSet presAssocID="{8159CEB4-2ED7-408E-B7F8-E7F9F944494E}" presName="cycle" presStyleCnt="0">
        <dgm:presLayoutVars>
          <dgm:chMax val="1"/>
          <dgm:dir/>
          <dgm:animLvl val="ctr"/>
          <dgm:resizeHandles val="exact"/>
        </dgm:presLayoutVars>
      </dgm:prSet>
      <dgm:spPr/>
    </dgm:pt>
    <dgm:pt modelId="{2431D771-AB6E-4786-AE6C-506F633A4A69}" type="pres">
      <dgm:prSet presAssocID="{BD1C331E-33B5-4453-86DA-5029E950103B}" presName="centerShape" presStyleLbl="node0" presStyleIdx="0" presStyleCnt="1" custScaleX="110000" custScaleY="110000"/>
      <dgm:spPr/>
    </dgm:pt>
    <dgm:pt modelId="{FED9CF93-15DC-410A-8C4A-587820CC6E11}" type="pres">
      <dgm:prSet presAssocID="{C745B350-4AB4-4BF5-A53B-9C42E61A9026}" presName="Name9" presStyleLbl="parChTrans1D2" presStyleIdx="0" presStyleCnt="6"/>
      <dgm:spPr/>
    </dgm:pt>
    <dgm:pt modelId="{E3FDEFD6-A0FE-4BA1-82B8-7421FFEF7C0C}" type="pres">
      <dgm:prSet presAssocID="{C745B350-4AB4-4BF5-A53B-9C42E61A9026}" presName="connTx" presStyleLbl="parChTrans1D2" presStyleIdx="0" presStyleCnt="6"/>
      <dgm:spPr/>
    </dgm:pt>
    <dgm:pt modelId="{ABE6A2FD-6065-4CC3-9D87-EBBB4136596D}" type="pres">
      <dgm:prSet presAssocID="{546050D0-95CA-466A-98D4-3B18DF0DF18E}" presName="node" presStyleLbl="node1" presStyleIdx="0" presStyleCnt="6" custScaleX="167202" custScaleY="133100" custRadScaleRad="102044" custRadScaleInc="13640">
        <dgm:presLayoutVars>
          <dgm:bulletEnabled val="1"/>
        </dgm:presLayoutVars>
      </dgm:prSet>
      <dgm:spPr/>
    </dgm:pt>
    <dgm:pt modelId="{2553856C-B11B-444E-A467-50FF15FAA0D8}" type="pres">
      <dgm:prSet presAssocID="{C47D7171-9E3D-498C-AD71-97194E57BC41}" presName="Name9" presStyleLbl="parChTrans1D2" presStyleIdx="1" presStyleCnt="6"/>
      <dgm:spPr/>
    </dgm:pt>
    <dgm:pt modelId="{798BB9A6-9A06-45F2-AA49-328EE235026D}" type="pres">
      <dgm:prSet presAssocID="{C47D7171-9E3D-498C-AD71-97194E57BC41}" presName="connTx" presStyleLbl="parChTrans1D2" presStyleIdx="1" presStyleCnt="6"/>
      <dgm:spPr/>
    </dgm:pt>
    <dgm:pt modelId="{016E8A3E-3F43-4F3D-9F85-06E10C086954}" type="pres">
      <dgm:prSet presAssocID="{913C2223-C99A-4242-8841-25717A5DC6BE}" presName="node" presStyleLbl="node1" presStyleIdx="1" presStyleCnt="6" custScaleX="145560" custScaleY="135523" custRadScaleRad="133496" custRadScaleInc="33375">
        <dgm:presLayoutVars>
          <dgm:bulletEnabled val="1"/>
        </dgm:presLayoutVars>
      </dgm:prSet>
      <dgm:spPr/>
    </dgm:pt>
    <dgm:pt modelId="{032517F7-982C-4540-AC53-F33A6D8BC61F}" type="pres">
      <dgm:prSet presAssocID="{270F2E1D-C9DA-4AFD-855A-F6FCAB3CC910}" presName="Name9" presStyleLbl="parChTrans1D2" presStyleIdx="2" presStyleCnt="6"/>
      <dgm:spPr/>
    </dgm:pt>
    <dgm:pt modelId="{3C2A223C-91AF-4550-988B-E4476B0037D8}" type="pres">
      <dgm:prSet presAssocID="{270F2E1D-C9DA-4AFD-855A-F6FCAB3CC910}" presName="connTx" presStyleLbl="parChTrans1D2" presStyleIdx="2" presStyleCnt="6"/>
      <dgm:spPr/>
    </dgm:pt>
    <dgm:pt modelId="{604917DA-A27A-46BA-BF1C-678448296855}" type="pres">
      <dgm:prSet presAssocID="{195264F7-255A-400C-B2D8-C984F1D8C6F7}" presName="node" presStyleLbl="node1" presStyleIdx="2" presStyleCnt="6" custScaleX="160923" custScaleY="146410" custRadScaleRad="133599" custRadScaleInc="433">
        <dgm:presLayoutVars>
          <dgm:bulletEnabled val="1"/>
        </dgm:presLayoutVars>
      </dgm:prSet>
      <dgm:spPr/>
    </dgm:pt>
    <dgm:pt modelId="{EE3CDB0C-09F9-46A1-9DC6-53727445540E}" type="pres">
      <dgm:prSet presAssocID="{3B722868-9695-4474-87F8-0A5387BAD07D}" presName="Name9" presStyleLbl="parChTrans1D2" presStyleIdx="3" presStyleCnt="6"/>
      <dgm:spPr/>
    </dgm:pt>
    <dgm:pt modelId="{933FF018-DD1D-4928-ABF2-3213789CD187}" type="pres">
      <dgm:prSet presAssocID="{3B722868-9695-4474-87F8-0A5387BAD07D}" presName="connTx" presStyleLbl="parChTrans1D2" presStyleIdx="3" presStyleCnt="6"/>
      <dgm:spPr/>
    </dgm:pt>
    <dgm:pt modelId="{AEC76A11-CC39-4510-803C-6BD53EE1B094}" type="pres">
      <dgm:prSet presAssocID="{BB66F7CB-1234-433C-8079-3B2F2A84009E}" presName="node" presStyleLbl="node1" presStyleIdx="3" presStyleCnt="6" custScaleX="133100" custScaleY="133100" custRadScaleRad="103140" custRadScaleInc="-3470">
        <dgm:presLayoutVars>
          <dgm:bulletEnabled val="1"/>
        </dgm:presLayoutVars>
      </dgm:prSet>
      <dgm:spPr/>
    </dgm:pt>
    <dgm:pt modelId="{94741483-7515-41D4-80C1-2E4463A13436}" type="pres">
      <dgm:prSet presAssocID="{4715661B-0BA4-47F8-8B56-3BA412A8572A}" presName="Name9" presStyleLbl="parChTrans1D2" presStyleIdx="4" presStyleCnt="6"/>
      <dgm:spPr/>
    </dgm:pt>
    <dgm:pt modelId="{5E657CAE-9DD0-48D9-B1BC-713DCAA0EDAE}" type="pres">
      <dgm:prSet presAssocID="{4715661B-0BA4-47F8-8B56-3BA412A8572A}" presName="connTx" presStyleLbl="parChTrans1D2" presStyleIdx="4" presStyleCnt="6"/>
      <dgm:spPr/>
    </dgm:pt>
    <dgm:pt modelId="{A8929BA1-D79A-45B8-81E9-6D1CA254644C}" type="pres">
      <dgm:prSet presAssocID="{29B2A418-9A73-4D48-A3DB-66782224204B}" presName="node" presStyleLbl="node1" presStyleIdx="4" presStyleCnt="6" custScaleX="152607" custScaleY="136583" custRadScaleRad="139635" custRadScaleInc="-7874">
        <dgm:presLayoutVars>
          <dgm:bulletEnabled val="1"/>
        </dgm:presLayoutVars>
      </dgm:prSet>
      <dgm:spPr/>
    </dgm:pt>
    <dgm:pt modelId="{AD9F352F-075A-48A0-80E2-423031E1160E}" type="pres">
      <dgm:prSet presAssocID="{77A1790A-3BD9-4E0C-8BAE-5EE19F28666F}" presName="Name9" presStyleLbl="parChTrans1D2" presStyleIdx="5" presStyleCnt="6"/>
      <dgm:spPr/>
    </dgm:pt>
    <dgm:pt modelId="{9C69CA25-471D-4DEF-A6CD-498746444B5A}" type="pres">
      <dgm:prSet presAssocID="{77A1790A-3BD9-4E0C-8BAE-5EE19F28666F}" presName="connTx" presStyleLbl="parChTrans1D2" presStyleIdx="5" presStyleCnt="6"/>
      <dgm:spPr/>
    </dgm:pt>
    <dgm:pt modelId="{6E562AE8-464C-4D2C-9C4A-3C4A864729A5}" type="pres">
      <dgm:prSet presAssocID="{7FC6A5C1-95D0-4C68-8F27-EA3DE0C0AE1D}" presName="node" presStyleLbl="node1" presStyleIdx="5" presStyleCnt="6" custScaleX="203706" custScaleY="164528" custRadScaleRad="138257" custRadScaleInc="-33768">
        <dgm:presLayoutVars>
          <dgm:bulletEnabled val="1"/>
        </dgm:presLayoutVars>
      </dgm:prSet>
      <dgm:spPr/>
    </dgm:pt>
  </dgm:ptLst>
  <dgm:cxnLst>
    <dgm:cxn modelId="{5C157004-66E8-4974-8771-699164BFA4D3}" type="presOf" srcId="{913C2223-C99A-4242-8841-25717A5DC6BE}" destId="{016E8A3E-3F43-4F3D-9F85-06E10C086954}" srcOrd="0" destOrd="0" presId="urn:microsoft.com/office/officeart/2005/8/layout/radial1"/>
    <dgm:cxn modelId="{43B5ED05-2EC9-48BE-9AEF-E9D6AFDAB9BE}" srcId="{BD1C331E-33B5-4453-86DA-5029E950103B}" destId="{913C2223-C99A-4242-8841-25717A5DC6BE}" srcOrd="1" destOrd="0" parTransId="{C47D7171-9E3D-498C-AD71-97194E57BC41}" sibTransId="{3153D5AD-9612-4E36-8A0C-F60E17FDC94A}"/>
    <dgm:cxn modelId="{DDFC130E-79F1-4354-9AFD-E5FABD1EAF72}" type="presOf" srcId="{C47D7171-9E3D-498C-AD71-97194E57BC41}" destId="{798BB9A6-9A06-45F2-AA49-328EE235026D}" srcOrd="1" destOrd="0" presId="urn:microsoft.com/office/officeart/2005/8/layout/radial1"/>
    <dgm:cxn modelId="{98269C1C-EA9B-4BBF-8799-BECDA0CF8081}" type="presOf" srcId="{195264F7-255A-400C-B2D8-C984F1D8C6F7}" destId="{604917DA-A27A-46BA-BF1C-678448296855}" srcOrd="0" destOrd="0" presId="urn:microsoft.com/office/officeart/2005/8/layout/radial1"/>
    <dgm:cxn modelId="{82C65E28-8163-4C1C-975A-F2270618812B}" srcId="{BD1C331E-33B5-4453-86DA-5029E950103B}" destId="{BB66F7CB-1234-433C-8079-3B2F2A84009E}" srcOrd="3" destOrd="0" parTransId="{3B722868-9695-4474-87F8-0A5387BAD07D}" sibTransId="{330B5950-C55B-4378-B200-1D4AB1ED69CB}"/>
    <dgm:cxn modelId="{4217682E-1F0D-4E58-8D7E-55124D2BF0B1}" type="presOf" srcId="{3B722868-9695-4474-87F8-0A5387BAD07D}" destId="{EE3CDB0C-09F9-46A1-9DC6-53727445540E}" srcOrd="0" destOrd="0" presId="urn:microsoft.com/office/officeart/2005/8/layout/radial1"/>
    <dgm:cxn modelId="{0821B55B-AFD5-4FD5-A21F-56ACCCB02710}" type="presOf" srcId="{3B722868-9695-4474-87F8-0A5387BAD07D}" destId="{933FF018-DD1D-4928-ABF2-3213789CD187}" srcOrd="1" destOrd="0" presId="urn:microsoft.com/office/officeart/2005/8/layout/radial1"/>
    <dgm:cxn modelId="{5AFC5F62-D3B8-4974-BD82-CADA70FBC877}" type="presOf" srcId="{BD1C331E-33B5-4453-86DA-5029E950103B}" destId="{2431D771-AB6E-4786-AE6C-506F633A4A69}" srcOrd="0" destOrd="0" presId="urn:microsoft.com/office/officeart/2005/8/layout/radial1"/>
    <dgm:cxn modelId="{BCD46544-B035-4E4F-9270-92A011E01AE1}" srcId="{BD1C331E-33B5-4453-86DA-5029E950103B}" destId="{195264F7-255A-400C-B2D8-C984F1D8C6F7}" srcOrd="2" destOrd="0" parTransId="{270F2E1D-C9DA-4AFD-855A-F6FCAB3CC910}" sibTransId="{E3598C59-446E-4BEF-9F91-6356684CE53A}"/>
    <dgm:cxn modelId="{1941914C-41AD-4AC0-8704-2AA272FBC783}" type="presOf" srcId="{270F2E1D-C9DA-4AFD-855A-F6FCAB3CC910}" destId="{3C2A223C-91AF-4550-988B-E4476B0037D8}" srcOrd="1" destOrd="0" presId="urn:microsoft.com/office/officeart/2005/8/layout/radial1"/>
    <dgm:cxn modelId="{51361F4F-2F94-495D-9692-657A24F00386}" type="presOf" srcId="{4715661B-0BA4-47F8-8B56-3BA412A8572A}" destId="{5E657CAE-9DD0-48D9-B1BC-713DCAA0EDAE}" srcOrd="1" destOrd="0" presId="urn:microsoft.com/office/officeart/2005/8/layout/radial1"/>
    <dgm:cxn modelId="{B14C7689-AE8F-4E0E-BC69-E4476F6FD10E}" type="presOf" srcId="{BB66F7CB-1234-433C-8079-3B2F2A84009E}" destId="{AEC76A11-CC39-4510-803C-6BD53EE1B094}" srcOrd="0" destOrd="0" presId="urn:microsoft.com/office/officeart/2005/8/layout/radial1"/>
    <dgm:cxn modelId="{5CEA1B8D-2C95-4345-B427-612A1D60DFD0}" type="presOf" srcId="{29B2A418-9A73-4D48-A3DB-66782224204B}" destId="{A8929BA1-D79A-45B8-81E9-6D1CA254644C}" srcOrd="0" destOrd="0" presId="urn:microsoft.com/office/officeart/2005/8/layout/radial1"/>
    <dgm:cxn modelId="{A1B74B8F-5513-4A21-96A6-3688AA488472}" srcId="{8159CEB4-2ED7-408E-B7F8-E7F9F944494E}" destId="{BD1C331E-33B5-4453-86DA-5029E950103B}" srcOrd="0" destOrd="0" parTransId="{E6851FD2-F452-416E-A656-C59925AAAA10}" sibTransId="{85F22FF8-9C52-49F0-B13F-441DDB532757}"/>
    <dgm:cxn modelId="{94988F8F-D888-4C4D-BB25-06383D352BF9}" srcId="{BD1C331E-33B5-4453-86DA-5029E950103B}" destId="{546050D0-95CA-466A-98D4-3B18DF0DF18E}" srcOrd="0" destOrd="0" parTransId="{C745B350-4AB4-4BF5-A53B-9C42E61A9026}" sibTransId="{086F9482-F83D-4764-A156-B59C7FA28E93}"/>
    <dgm:cxn modelId="{6466C190-F6E8-445A-96A5-465C1CC8A655}" type="presOf" srcId="{4715661B-0BA4-47F8-8B56-3BA412A8572A}" destId="{94741483-7515-41D4-80C1-2E4463A13436}" srcOrd="0" destOrd="0" presId="urn:microsoft.com/office/officeart/2005/8/layout/radial1"/>
    <dgm:cxn modelId="{8262ED97-9AE2-4B01-A248-DB256A31016F}" type="presOf" srcId="{7FC6A5C1-95D0-4C68-8F27-EA3DE0C0AE1D}" destId="{6E562AE8-464C-4D2C-9C4A-3C4A864729A5}" srcOrd="0" destOrd="0" presId="urn:microsoft.com/office/officeart/2005/8/layout/radial1"/>
    <dgm:cxn modelId="{BA96FAA8-3885-42CA-A4EE-74641BE5652C}" type="presOf" srcId="{C745B350-4AB4-4BF5-A53B-9C42E61A9026}" destId="{FED9CF93-15DC-410A-8C4A-587820CC6E11}" srcOrd="0" destOrd="0" presId="urn:microsoft.com/office/officeart/2005/8/layout/radial1"/>
    <dgm:cxn modelId="{B86D89B0-C7B1-463D-AED7-448EF4CBE29B}" type="presOf" srcId="{8159CEB4-2ED7-408E-B7F8-E7F9F944494E}" destId="{67A005E4-7477-4B57-AA91-36F0D3E3D4D2}" srcOrd="0" destOrd="0" presId="urn:microsoft.com/office/officeart/2005/8/layout/radial1"/>
    <dgm:cxn modelId="{3285E5D0-C10F-4FD0-A3F2-7D558934B847}" type="presOf" srcId="{C745B350-4AB4-4BF5-A53B-9C42E61A9026}" destId="{E3FDEFD6-A0FE-4BA1-82B8-7421FFEF7C0C}" srcOrd="1" destOrd="0" presId="urn:microsoft.com/office/officeart/2005/8/layout/radial1"/>
    <dgm:cxn modelId="{7A9B26D6-A9F9-442B-A0DF-A9D8623829EB}" type="presOf" srcId="{C47D7171-9E3D-498C-AD71-97194E57BC41}" destId="{2553856C-B11B-444E-A467-50FF15FAA0D8}" srcOrd="0" destOrd="0" presId="urn:microsoft.com/office/officeart/2005/8/layout/radial1"/>
    <dgm:cxn modelId="{0619E6DA-483F-4F96-B2D0-281DF40D0E5B}" srcId="{BD1C331E-33B5-4453-86DA-5029E950103B}" destId="{7FC6A5C1-95D0-4C68-8F27-EA3DE0C0AE1D}" srcOrd="5" destOrd="0" parTransId="{77A1790A-3BD9-4E0C-8BAE-5EE19F28666F}" sibTransId="{2D08999E-5E37-4D71-BEF7-B62364962845}"/>
    <dgm:cxn modelId="{A6D782DE-0B59-4DAE-85FA-A6E39CA45F0D}" type="presOf" srcId="{546050D0-95CA-466A-98D4-3B18DF0DF18E}" destId="{ABE6A2FD-6065-4CC3-9D87-EBBB4136596D}" srcOrd="0" destOrd="0" presId="urn:microsoft.com/office/officeart/2005/8/layout/radial1"/>
    <dgm:cxn modelId="{9307BDE0-73A0-4495-92CF-0D6C75714610}" type="presOf" srcId="{270F2E1D-C9DA-4AFD-855A-F6FCAB3CC910}" destId="{032517F7-982C-4540-AC53-F33A6D8BC61F}" srcOrd="0" destOrd="0" presId="urn:microsoft.com/office/officeart/2005/8/layout/radial1"/>
    <dgm:cxn modelId="{608F0FE4-CF76-4E96-BCBC-495948E90376}" srcId="{BD1C331E-33B5-4453-86DA-5029E950103B}" destId="{29B2A418-9A73-4D48-A3DB-66782224204B}" srcOrd="4" destOrd="0" parTransId="{4715661B-0BA4-47F8-8B56-3BA412A8572A}" sibTransId="{F9D138A6-849C-4984-85E5-9D4BD4141EB1}"/>
    <dgm:cxn modelId="{EFA42CE7-156E-4D35-AF04-7B32EAD815B3}" type="presOf" srcId="{77A1790A-3BD9-4E0C-8BAE-5EE19F28666F}" destId="{AD9F352F-075A-48A0-80E2-423031E1160E}" srcOrd="0" destOrd="0" presId="urn:microsoft.com/office/officeart/2005/8/layout/radial1"/>
    <dgm:cxn modelId="{B71879F2-703B-4786-8400-911DDE1662DB}" type="presOf" srcId="{77A1790A-3BD9-4E0C-8BAE-5EE19F28666F}" destId="{9C69CA25-471D-4DEF-A6CD-498746444B5A}" srcOrd="1" destOrd="0" presId="urn:microsoft.com/office/officeart/2005/8/layout/radial1"/>
    <dgm:cxn modelId="{4637F1B1-EFA1-44A4-B2BD-B861C533BA9D}" type="presParOf" srcId="{67A005E4-7477-4B57-AA91-36F0D3E3D4D2}" destId="{2431D771-AB6E-4786-AE6C-506F633A4A69}" srcOrd="0" destOrd="0" presId="urn:microsoft.com/office/officeart/2005/8/layout/radial1"/>
    <dgm:cxn modelId="{014F6166-8363-424A-B358-A4A42D16787E}" type="presParOf" srcId="{67A005E4-7477-4B57-AA91-36F0D3E3D4D2}" destId="{FED9CF93-15DC-410A-8C4A-587820CC6E11}" srcOrd="1" destOrd="0" presId="urn:microsoft.com/office/officeart/2005/8/layout/radial1"/>
    <dgm:cxn modelId="{E46FD86A-08E6-4B8D-AE24-79E761FB65D6}" type="presParOf" srcId="{FED9CF93-15DC-410A-8C4A-587820CC6E11}" destId="{E3FDEFD6-A0FE-4BA1-82B8-7421FFEF7C0C}" srcOrd="0" destOrd="0" presId="urn:microsoft.com/office/officeart/2005/8/layout/radial1"/>
    <dgm:cxn modelId="{62AAE2F6-4540-4402-88BD-31E286437B9C}" type="presParOf" srcId="{67A005E4-7477-4B57-AA91-36F0D3E3D4D2}" destId="{ABE6A2FD-6065-4CC3-9D87-EBBB4136596D}" srcOrd="2" destOrd="0" presId="urn:microsoft.com/office/officeart/2005/8/layout/radial1"/>
    <dgm:cxn modelId="{03E0DD9B-122C-43C5-9028-FB27ACB85AE2}" type="presParOf" srcId="{67A005E4-7477-4B57-AA91-36F0D3E3D4D2}" destId="{2553856C-B11B-444E-A467-50FF15FAA0D8}" srcOrd="3" destOrd="0" presId="urn:microsoft.com/office/officeart/2005/8/layout/radial1"/>
    <dgm:cxn modelId="{9018E70F-5095-43C7-AAB0-C34FC8AB8201}" type="presParOf" srcId="{2553856C-B11B-444E-A467-50FF15FAA0D8}" destId="{798BB9A6-9A06-45F2-AA49-328EE235026D}" srcOrd="0" destOrd="0" presId="urn:microsoft.com/office/officeart/2005/8/layout/radial1"/>
    <dgm:cxn modelId="{D1558034-553E-459E-BF1F-00F9EFBB5F01}" type="presParOf" srcId="{67A005E4-7477-4B57-AA91-36F0D3E3D4D2}" destId="{016E8A3E-3F43-4F3D-9F85-06E10C086954}" srcOrd="4" destOrd="0" presId="urn:microsoft.com/office/officeart/2005/8/layout/radial1"/>
    <dgm:cxn modelId="{F3FE15CE-E186-4C84-B9AC-DBC4F276BB80}" type="presParOf" srcId="{67A005E4-7477-4B57-AA91-36F0D3E3D4D2}" destId="{032517F7-982C-4540-AC53-F33A6D8BC61F}" srcOrd="5" destOrd="0" presId="urn:microsoft.com/office/officeart/2005/8/layout/radial1"/>
    <dgm:cxn modelId="{D198408D-CA82-434B-99D8-BB3916EBE12A}" type="presParOf" srcId="{032517F7-982C-4540-AC53-F33A6D8BC61F}" destId="{3C2A223C-91AF-4550-988B-E4476B0037D8}" srcOrd="0" destOrd="0" presId="urn:microsoft.com/office/officeart/2005/8/layout/radial1"/>
    <dgm:cxn modelId="{96A50B4B-E8AD-4430-B7AB-938FB23DED53}" type="presParOf" srcId="{67A005E4-7477-4B57-AA91-36F0D3E3D4D2}" destId="{604917DA-A27A-46BA-BF1C-678448296855}" srcOrd="6" destOrd="0" presId="urn:microsoft.com/office/officeart/2005/8/layout/radial1"/>
    <dgm:cxn modelId="{C644F2EC-DF53-4895-BC64-445586F4F70E}" type="presParOf" srcId="{67A005E4-7477-4B57-AA91-36F0D3E3D4D2}" destId="{EE3CDB0C-09F9-46A1-9DC6-53727445540E}" srcOrd="7" destOrd="0" presId="urn:microsoft.com/office/officeart/2005/8/layout/radial1"/>
    <dgm:cxn modelId="{D2D0A7C6-9DE2-4BD0-96F2-348641F58628}" type="presParOf" srcId="{EE3CDB0C-09F9-46A1-9DC6-53727445540E}" destId="{933FF018-DD1D-4928-ABF2-3213789CD187}" srcOrd="0" destOrd="0" presId="urn:microsoft.com/office/officeart/2005/8/layout/radial1"/>
    <dgm:cxn modelId="{1BE2968A-2A5C-4C77-A6F8-32C253CC954F}" type="presParOf" srcId="{67A005E4-7477-4B57-AA91-36F0D3E3D4D2}" destId="{AEC76A11-CC39-4510-803C-6BD53EE1B094}" srcOrd="8" destOrd="0" presId="urn:microsoft.com/office/officeart/2005/8/layout/radial1"/>
    <dgm:cxn modelId="{B2ACD5FE-3345-4D3F-B5B3-F1785D72625B}" type="presParOf" srcId="{67A005E4-7477-4B57-AA91-36F0D3E3D4D2}" destId="{94741483-7515-41D4-80C1-2E4463A13436}" srcOrd="9" destOrd="0" presId="urn:microsoft.com/office/officeart/2005/8/layout/radial1"/>
    <dgm:cxn modelId="{A5A7D2C0-B611-4015-B685-1D9B67A5D218}" type="presParOf" srcId="{94741483-7515-41D4-80C1-2E4463A13436}" destId="{5E657CAE-9DD0-48D9-B1BC-713DCAA0EDAE}" srcOrd="0" destOrd="0" presId="urn:microsoft.com/office/officeart/2005/8/layout/radial1"/>
    <dgm:cxn modelId="{244D7B40-78B3-4F79-8632-69BC8A6B58FD}" type="presParOf" srcId="{67A005E4-7477-4B57-AA91-36F0D3E3D4D2}" destId="{A8929BA1-D79A-45B8-81E9-6D1CA254644C}" srcOrd="10" destOrd="0" presId="urn:microsoft.com/office/officeart/2005/8/layout/radial1"/>
    <dgm:cxn modelId="{F89B6D04-DB50-4548-BA2C-95F92835E888}" type="presParOf" srcId="{67A005E4-7477-4B57-AA91-36F0D3E3D4D2}" destId="{AD9F352F-075A-48A0-80E2-423031E1160E}" srcOrd="11" destOrd="0" presId="urn:microsoft.com/office/officeart/2005/8/layout/radial1"/>
    <dgm:cxn modelId="{B6D0630E-1AA9-429A-B56E-C8A01B33478E}" type="presParOf" srcId="{AD9F352F-075A-48A0-80E2-423031E1160E}" destId="{9C69CA25-471D-4DEF-A6CD-498746444B5A}" srcOrd="0" destOrd="0" presId="urn:microsoft.com/office/officeart/2005/8/layout/radial1"/>
    <dgm:cxn modelId="{655E2886-0EFB-4BAA-B678-18AD67095F5A}" type="presParOf" srcId="{67A005E4-7477-4B57-AA91-36F0D3E3D4D2}" destId="{6E562AE8-464C-4D2C-9C4A-3C4A864729A5}"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1EBD8E-E272-4BC5-8AB7-CCCAF1B9EE43}" type="doc">
      <dgm:prSet loTypeId="urn:microsoft.com/office/officeart/2005/8/layout/matrix3" loCatId="matrix" qsTypeId="urn:microsoft.com/office/officeart/2005/8/quickstyle/simple1" qsCatId="simple" csTypeId="urn:microsoft.com/office/officeart/2005/8/colors/colorful4" csCatId="colorful" phldr="1"/>
      <dgm:spPr/>
      <dgm:t>
        <a:bodyPr/>
        <a:lstStyle/>
        <a:p>
          <a:endParaRPr lang="es-ES"/>
        </a:p>
      </dgm:t>
    </dgm:pt>
    <dgm:pt modelId="{3E3CE336-C9E9-4E0B-8CA7-CDDED59FE036}">
      <dgm:prSet phldrT="[Texto]" custT="1"/>
      <dgm:spPr/>
      <dgm:t>
        <a:bodyPr/>
        <a:lstStyle/>
        <a:p>
          <a:r>
            <a:rPr lang="es-ES" sz="1800" b="1" dirty="0">
              <a:latin typeface="Arial" panose="020B0604020202020204" pitchFamily="34" charset="0"/>
              <a:cs typeface="Arial" panose="020B0604020202020204" pitchFamily="34" charset="0"/>
            </a:rPr>
            <a:t>Programa de limpieza y desinfección.</a:t>
          </a:r>
          <a:endParaRPr lang="es-ES" sz="1800" dirty="0"/>
        </a:p>
      </dgm:t>
    </dgm:pt>
    <dgm:pt modelId="{05F22E99-BFB2-4655-9F4F-DEB72B431742}" type="parTrans" cxnId="{DF68D908-5000-4AA5-9CEF-FA340AE7A1A2}">
      <dgm:prSet/>
      <dgm:spPr/>
      <dgm:t>
        <a:bodyPr/>
        <a:lstStyle/>
        <a:p>
          <a:endParaRPr lang="es-ES" sz="2000"/>
        </a:p>
      </dgm:t>
    </dgm:pt>
    <dgm:pt modelId="{D67E5745-F275-4EAA-8AC9-8DC6C3567FFF}" type="sibTrans" cxnId="{DF68D908-5000-4AA5-9CEF-FA340AE7A1A2}">
      <dgm:prSet/>
      <dgm:spPr/>
      <dgm:t>
        <a:bodyPr/>
        <a:lstStyle/>
        <a:p>
          <a:endParaRPr lang="es-ES" sz="2000"/>
        </a:p>
      </dgm:t>
    </dgm:pt>
    <dgm:pt modelId="{66F26E27-7E65-4210-BC75-2D7EE09878B0}">
      <dgm:prSet phldrT="[Texto]" custT="1"/>
      <dgm:spPr/>
      <dgm:t>
        <a:bodyPr/>
        <a:lstStyle/>
        <a:p>
          <a:r>
            <a:rPr lang="es-ES" sz="1800" b="1" dirty="0">
              <a:latin typeface="Arial" panose="020B0604020202020204" pitchFamily="34" charset="0"/>
              <a:cs typeface="Arial" panose="020B0604020202020204" pitchFamily="34" charset="0"/>
            </a:rPr>
            <a:t>Programa de desechos sólidos.</a:t>
          </a:r>
          <a:endParaRPr lang="es-ES" sz="1800" dirty="0"/>
        </a:p>
      </dgm:t>
    </dgm:pt>
    <dgm:pt modelId="{5E1C5664-C391-4A89-B2EA-64C5BDC04D40}" type="parTrans" cxnId="{E9BEE443-A00D-4929-8B4E-68832185BFBE}">
      <dgm:prSet/>
      <dgm:spPr/>
      <dgm:t>
        <a:bodyPr/>
        <a:lstStyle/>
        <a:p>
          <a:endParaRPr lang="es-ES" sz="2000"/>
        </a:p>
      </dgm:t>
    </dgm:pt>
    <dgm:pt modelId="{6BEB98A3-FB22-4D34-96CF-2D0DDD2191F3}" type="sibTrans" cxnId="{E9BEE443-A00D-4929-8B4E-68832185BFBE}">
      <dgm:prSet/>
      <dgm:spPr/>
      <dgm:t>
        <a:bodyPr/>
        <a:lstStyle/>
        <a:p>
          <a:endParaRPr lang="es-ES" sz="2000"/>
        </a:p>
      </dgm:t>
    </dgm:pt>
    <dgm:pt modelId="{CF5B46A5-5E03-4CCE-96F4-B8745A8B4895}">
      <dgm:prSet phldrT="[Texto]" custT="1"/>
      <dgm:spPr/>
      <dgm:t>
        <a:bodyPr/>
        <a:lstStyle/>
        <a:p>
          <a:r>
            <a:rPr lang="es-ES" sz="1800" b="1" dirty="0">
              <a:latin typeface="Arial" panose="020B0604020202020204" pitchFamily="34" charset="0"/>
              <a:cs typeface="Arial" panose="020B0604020202020204" pitchFamily="34" charset="0"/>
            </a:rPr>
            <a:t>Programa de control de plagas</a:t>
          </a:r>
          <a:endParaRPr lang="es-ES" sz="1800" dirty="0"/>
        </a:p>
      </dgm:t>
    </dgm:pt>
    <dgm:pt modelId="{5727F855-98A5-4ED8-B1EF-F977C34B2198}" type="parTrans" cxnId="{2CD09169-843A-4401-B12E-FDFD999C8047}">
      <dgm:prSet/>
      <dgm:spPr/>
      <dgm:t>
        <a:bodyPr/>
        <a:lstStyle/>
        <a:p>
          <a:endParaRPr lang="es-ES" sz="2000"/>
        </a:p>
      </dgm:t>
    </dgm:pt>
    <dgm:pt modelId="{10D6DDB1-4B21-41DA-A802-162F0C46DE2A}" type="sibTrans" cxnId="{2CD09169-843A-4401-B12E-FDFD999C8047}">
      <dgm:prSet/>
      <dgm:spPr/>
      <dgm:t>
        <a:bodyPr/>
        <a:lstStyle/>
        <a:p>
          <a:endParaRPr lang="es-ES" sz="2000"/>
        </a:p>
      </dgm:t>
    </dgm:pt>
    <dgm:pt modelId="{06F4422A-1708-4846-A19C-F0FC509EF068}">
      <dgm:prSet phldrT="[Texto]" custT="1"/>
      <dgm:spPr/>
      <dgm:t>
        <a:bodyPr/>
        <a:lstStyle/>
        <a:p>
          <a:r>
            <a:rPr lang="es-ES" sz="1800" b="1" dirty="0">
              <a:latin typeface="Arial" panose="020B0604020202020204" pitchFamily="34" charset="0"/>
              <a:cs typeface="Arial" panose="020B0604020202020204" pitchFamily="34" charset="0"/>
            </a:rPr>
            <a:t>Programa de abastecimiento o suministro de agua potable. </a:t>
          </a:r>
          <a:endParaRPr lang="es-ES" sz="1800" dirty="0"/>
        </a:p>
      </dgm:t>
    </dgm:pt>
    <dgm:pt modelId="{2CC34903-F97A-4FC7-B612-05E58F17759A}" type="parTrans" cxnId="{02182547-9879-4E44-A2B9-0C8E147C6D54}">
      <dgm:prSet/>
      <dgm:spPr/>
      <dgm:t>
        <a:bodyPr/>
        <a:lstStyle/>
        <a:p>
          <a:endParaRPr lang="es-ES" sz="2000"/>
        </a:p>
      </dgm:t>
    </dgm:pt>
    <dgm:pt modelId="{2CEA5DC4-8B81-4E54-8150-8E83ED10DAFE}" type="sibTrans" cxnId="{02182547-9879-4E44-A2B9-0C8E147C6D54}">
      <dgm:prSet/>
      <dgm:spPr/>
      <dgm:t>
        <a:bodyPr/>
        <a:lstStyle/>
        <a:p>
          <a:endParaRPr lang="es-ES" sz="2000"/>
        </a:p>
      </dgm:t>
    </dgm:pt>
    <dgm:pt modelId="{551B505A-A77A-40B7-A91A-7A534406333D}" type="pres">
      <dgm:prSet presAssocID="{751EBD8E-E272-4BC5-8AB7-CCCAF1B9EE43}" presName="matrix" presStyleCnt="0">
        <dgm:presLayoutVars>
          <dgm:chMax val="1"/>
          <dgm:dir/>
          <dgm:resizeHandles val="exact"/>
        </dgm:presLayoutVars>
      </dgm:prSet>
      <dgm:spPr/>
    </dgm:pt>
    <dgm:pt modelId="{194E2F57-D79C-4C6C-A57B-A8B3257D336E}" type="pres">
      <dgm:prSet presAssocID="{751EBD8E-E272-4BC5-8AB7-CCCAF1B9EE43}" presName="diamond" presStyleLbl="bgShp" presStyleIdx="0" presStyleCnt="1" custScaleX="108412"/>
      <dgm:spPr/>
    </dgm:pt>
    <dgm:pt modelId="{B5505368-06EC-4210-AEDB-4277F145E75D}" type="pres">
      <dgm:prSet presAssocID="{751EBD8E-E272-4BC5-8AB7-CCCAF1B9EE43}" presName="quad1" presStyleLbl="node1" presStyleIdx="0" presStyleCnt="4" custScaleX="113860" custLinFactNeighborX="-8289" custLinFactNeighborY="410">
        <dgm:presLayoutVars>
          <dgm:chMax val="0"/>
          <dgm:chPref val="0"/>
          <dgm:bulletEnabled val="1"/>
        </dgm:presLayoutVars>
      </dgm:prSet>
      <dgm:spPr/>
    </dgm:pt>
    <dgm:pt modelId="{907852E9-EDE0-4F21-9C8B-925A6B56639E}" type="pres">
      <dgm:prSet presAssocID="{751EBD8E-E272-4BC5-8AB7-CCCAF1B9EE43}" presName="quad2" presStyleLbl="node1" presStyleIdx="1" presStyleCnt="4" custScaleX="112153" custLinFactNeighborX="5410" custLinFactNeighborY="410">
        <dgm:presLayoutVars>
          <dgm:chMax val="0"/>
          <dgm:chPref val="0"/>
          <dgm:bulletEnabled val="1"/>
        </dgm:presLayoutVars>
      </dgm:prSet>
      <dgm:spPr/>
    </dgm:pt>
    <dgm:pt modelId="{DEEDE211-A203-4B8D-944E-729BBE33FDB9}" type="pres">
      <dgm:prSet presAssocID="{751EBD8E-E272-4BC5-8AB7-CCCAF1B9EE43}" presName="quad3" presStyleLbl="node1" presStyleIdx="2" presStyleCnt="4" custScaleX="111545" custLinFactNeighborX="-7077" custLinFactNeighborY="2147">
        <dgm:presLayoutVars>
          <dgm:chMax val="0"/>
          <dgm:chPref val="0"/>
          <dgm:bulletEnabled val="1"/>
        </dgm:presLayoutVars>
      </dgm:prSet>
      <dgm:spPr/>
    </dgm:pt>
    <dgm:pt modelId="{460A3263-DFF6-41F3-97A6-FFB7F46F0606}" type="pres">
      <dgm:prSet presAssocID="{751EBD8E-E272-4BC5-8AB7-CCCAF1B9EE43}" presName="quad4" presStyleLbl="node1" presStyleIdx="3" presStyleCnt="4" custScaleX="109417" custLinFactNeighborX="6778" custLinFactNeighborY="2147">
        <dgm:presLayoutVars>
          <dgm:chMax val="0"/>
          <dgm:chPref val="0"/>
          <dgm:bulletEnabled val="1"/>
        </dgm:presLayoutVars>
      </dgm:prSet>
      <dgm:spPr/>
    </dgm:pt>
  </dgm:ptLst>
  <dgm:cxnLst>
    <dgm:cxn modelId="{DF68D908-5000-4AA5-9CEF-FA340AE7A1A2}" srcId="{751EBD8E-E272-4BC5-8AB7-CCCAF1B9EE43}" destId="{3E3CE336-C9E9-4E0B-8CA7-CDDED59FE036}" srcOrd="0" destOrd="0" parTransId="{05F22E99-BFB2-4655-9F4F-DEB72B431742}" sibTransId="{D67E5745-F275-4EAA-8AC9-8DC6C3567FFF}"/>
    <dgm:cxn modelId="{E9BEE443-A00D-4929-8B4E-68832185BFBE}" srcId="{751EBD8E-E272-4BC5-8AB7-CCCAF1B9EE43}" destId="{66F26E27-7E65-4210-BC75-2D7EE09878B0}" srcOrd="1" destOrd="0" parTransId="{5E1C5664-C391-4A89-B2EA-64C5BDC04D40}" sibTransId="{6BEB98A3-FB22-4D34-96CF-2D0DDD2191F3}"/>
    <dgm:cxn modelId="{02182547-9879-4E44-A2B9-0C8E147C6D54}" srcId="{751EBD8E-E272-4BC5-8AB7-CCCAF1B9EE43}" destId="{06F4422A-1708-4846-A19C-F0FC509EF068}" srcOrd="3" destOrd="0" parTransId="{2CC34903-F97A-4FC7-B612-05E58F17759A}" sibTransId="{2CEA5DC4-8B81-4E54-8150-8E83ED10DAFE}"/>
    <dgm:cxn modelId="{2CD09169-843A-4401-B12E-FDFD999C8047}" srcId="{751EBD8E-E272-4BC5-8AB7-CCCAF1B9EE43}" destId="{CF5B46A5-5E03-4CCE-96F4-B8745A8B4895}" srcOrd="2" destOrd="0" parTransId="{5727F855-98A5-4ED8-B1EF-F977C34B2198}" sibTransId="{10D6DDB1-4B21-41DA-A802-162F0C46DE2A}"/>
    <dgm:cxn modelId="{B926166B-18BC-4A26-927A-718525C28EF7}" type="presOf" srcId="{751EBD8E-E272-4BC5-8AB7-CCCAF1B9EE43}" destId="{551B505A-A77A-40B7-A91A-7A534406333D}" srcOrd="0" destOrd="0" presId="urn:microsoft.com/office/officeart/2005/8/layout/matrix3"/>
    <dgm:cxn modelId="{E0B9849A-C1BC-4FB8-88CC-60AB5BAE476C}" type="presOf" srcId="{3E3CE336-C9E9-4E0B-8CA7-CDDED59FE036}" destId="{B5505368-06EC-4210-AEDB-4277F145E75D}" srcOrd="0" destOrd="0" presId="urn:microsoft.com/office/officeart/2005/8/layout/matrix3"/>
    <dgm:cxn modelId="{DFC425B5-6D6C-4D15-90D6-76746A3326A7}" type="presOf" srcId="{66F26E27-7E65-4210-BC75-2D7EE09878B0}" destId="{907852E9-EDE0-4F21-9C8B-925A6B56639E}" srcOrd="0" destOrd="0" presId="urn:microsoft.com/office/officeart/2005/8/layout/matrix3"/>
    <dgm:cxn modelId="{619BB3F9-A9DA-43DF-9C34-A92A238C5437}" type="presOf" srcId="{CF5B46A5-5E03-4CCE-96F4-B8745A8B4895}" destId="{DEEDE211-A203-4B8D-944E-729BBE33FDB9}" srcOrd="0" destOrd="0" presId="urn:microsoft.com/office/officeart/2005/8/layout/matrix3"/>
    <dgm:cxn modelId="{098577FF-88B1-4A4B-93D9-A3CE4EEB1CCC}" type="presOf" srcId="{06F4422A-1708-4846-A19C-F0FC509EF068}" destId="{460A3263-DFF6-41F3-97A6-FFB7F46F0606}" srcOrd="0" destOrd="0" presId="urn:microsoft.com/office/officeart/2005/8/layout/matrix3"/>
    <dgm:cxn modelId="{24183186-DCF3-47B0-876F-394623E4E4B9}" type="presParOf" srcId="{551B505A-A77A-40B7-A91A-7A534406333D}" destId="{194E2F57-D79C-4C6C-A57B-A8B3257D336E}" srcOrd="0" destOrd="0" presId="urn:microsoft.com/office/officeart/2005/8/layout/matrix3"/>
    <dgm:cxn modelId="{825BAAE0-2EA2-425F-B910-41710CDD9D12}" type="presParOf" srcId="{551B505A-A77A-40B7-A91A-7A534406333D}" destId="{B5505368-06EC-4210-AEDB-4277F145E75D}" srcOrd="1" destOrd="0" presId="urn:microsoft.com/office/officeart/2005/8/layout/matrix3"/>
    <dgm:cxn modelId="{C2C2F620-230F-45DC-B856-2191A41D1190}" type="presParOf" srcId="{551B505A-A77A-40B7-A91A-7A534406333D}" destId="{907852E9-EDE0-4F21-9C8B-925A6B56639E}" srcOrd="2" destOrd="0" presId="urn:microsoft.com/office/officeart/2005/8/layout/matrix3"/>
    <dgm:cxn modelId="{D3E41D62-B4F1-40D6-9055-09CB98750599}" type="presParOf" srcId="{551B505A-A77A-40B7-A91A-7A534406333D}" destId="{DEEDE211-A203-4B8D-944E-729BBE33FDB9}" srcOrd="3" destOrd="0" presId="urn:microsoft.com/office/officeart/2005/8/layout/matrix3"/>
    <dgm:cxn modelId="{15642363-4503-43E8-AE48-707F47C91FAF}" type="presParOf" srcId="{551B505A-A77A-40B7-A91A-7A534406333D}" destId="{460A3263-DFF6-41F3-97A6-FFB7F46F060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1D771-AB6E-4786-AE6C-506F633A4A69}">
      <dsp:nvSpPr>
        <dsp:cNvPr id="0" name=""/>
        <dsp:cNvSpPr/>
      </dsp:nvSpPr>
      <dsp:spPr>
        <a:xfrm>
          <a:off x="4341956" y="2080314"/>
          <a:ext cx="1807541" cy="1807541"/>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BPM</a:t>
          </a:r>
          <a:endParaRPr lang="es-ES" sz="1800" b="1" kern="1200" dirty="0">
            <a:solidFill>
              <a:schemeClr val="tx1"/>
            </a:solidFill>
          </a:endParaRPr>
        </a:p>
      </dsp:txBody>
      <dsp:txXfrm>
        <a:off x="4606664" y="2345022"/>
        <a:ext cx="1278125" cy="1278125"/>
      </dsp:txXfrm>
    </dsp:sp>
    <dsp:sp modelId="{FED9CF93-15DC-410A-8C4A-587820CC6E11}">
      <dsp:nvSpPr>
        <dsp:cNvPr id="0" name=""/>
        <dsp:cNvSpPr/>
      </dsp:nvSpPr>
      <dsp:spPr>
        <a:xfrm rot="16449884">
          <a:off x="5243227" y="1994839"/>
          <a:ext cx="146942" cy="29169"/>
        </a:xfrm>
        <a:custGeom>
          <a:avLst/>
          <a:gdLst/>
          <a:ahLst/>
          <a:cxnLst/>
          <a:rect l="0" t="0" r="0" b="0"/>
          <a:pathLst>
            <a:path>
              <a:moveTo>
                <a:pt x="0" y="14584"/>
              </a:moveTo>
              <a:lnTo>
                <a:pt x="146942" y="14584"/>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chemeClr val="tx1"/>
            </a:solidFill>
          </a:endParaRPr>
        </a:p>
      </dsp:txBody>
      <dsp:txXfrm>
        <a:off x="5313024" y="2005750"/>
        <a:ext cx="7347" cy="7347"/>
      </dsp:txXfrm>
    </dsp:sp>
    <dsp:sp modelId="{ABE6A2FD-6065-4CC3-9D87-EBBB4136596D}">
      <dsp:nvSpPr>
        <dsp:cNvPr id="0" name=""/>
        <dsp:cNvSpPr/>
      </dsp:nvSpPr>
      <dsp:spPr>
        <a:xfrm>
          <a:off x="4027782" y="-249145"/>
          <a:ext cx="2747495" cy="2187124"/>
        </a:xfrm>
        <a:prstGeom prst="ellipse">
          <a:avLst/>
        </a:prstGeom>
        <a:solidFill>
          <a:schemeClr val="accent5">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EDIFICACIONES E INSTALACIONES</a:t>
          </a:r>
        </a:p>
      </dsp:txBody>
      <dsp:txXfrm>
        <a:off x="4430143" y="71152"/>
        <a:ext cx="1942773" cy="1546530"/>
      </dsp:txXfrm>
    </dsp:sp>
    <dsp:sp modelId="{2553856C-B11B-444E-A467-50FF15FAA0D8}">
      <dsp:nvSpPr>
        <dsp:cNvPr id="0" name=""/>
        <dsp:cNvSpPr/>
      </dsp:nvSpPr>
      <dsp:spPr>
        <a:xfrm rot="20400750">
          <a:off x="6071953" y="2529448"/>
          <a:ext cx="767255" cy="29169"/>
        </a:xfrm>
        <a:custGeom>
          <a:avLst/>
          <a:gdLst/>
          <a:ahLst/>
          <a:cxnLst/>
          <a:rect l="0" t="0" r="0" b="0"/>
          <a:pathLst>
            <a:path>
              <a:moveTo>
                <a:pt x="0" y="14584"/>
              </a:moveTo>
              <a:lnTo>
                <a:pt x="767255" y="14584"/>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chemeClr val="tx1"/>
            </a:solidFill>
          </a:endParaRPr>
        </a:p>
      </dsp:txBody>
      <dsp:txXfrm>
        <a:off x="6436399" y="2524851"/>
        <a:ext cx="38362" cy="38362"/>
      </dsp:txXfrm>
    </dsp:sp>
    <dsp:sp modelId="{016E8A3E-3F43-4F3D-9F85-06E10C086954}">
      <dsp:nvSpPr>
        <dsp:cNvPr id="0" name=""/>
        <dsp:cNvSpPr/>
      </dsp:nvSpPr>
      <dsp:spPr>
        <a:xfrm>
          <a:off x="6734115" y="894264"/>
          <a:ext cx="2391869" cy="2226939"/>
        </a:xfrm>
        <a:prstGeom prst="ellipse">
          <a:avLst/>
        </a:prstGeom>
        <a:solidFill>
          <a:schemeClr val="accent5">
            <a:hueOff val="-4264624"/>
            <a:satOff val="2424"/>
            <a:lumOff val="-200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EQUIPOS Y UTENSILIOS</a:t>
          </a:r>
        </a:p>
      </dsp:txBody>
      <dsp:txXfrm>
        <a:off x="7084396" y="1220392"/>
        <a:ext cx="1691307" cy="1574683"/>
      </dsp:txXfrm>
    </dsp:sp>
    <dsp:sp modelId="{032517F7-982C-4540-AC53-F33A6D8BC61F}">
      <dsp:nvSpPr>
        <dsp:cNvPr id="0" name=""/>
        <dsp:cNvSpPr/>
      </dsp:nvSpPr>
      <dsp:spPr>
        <a:xfrm rot="1807794">
          <a:off x="5982396" y="3590311"/>
          <a:ext cx="665999" cy="29169"/>
        </a:xfrm>
        <a:custGeom>
          <a:avLst/>
          <a:gdLst/>
          <a:ahLst/>
          <a:cxnLst/>
          <a:rect l="0" t="0" r="0" b="0"/>
          <a:pathLst>
            <a:path>
              <a:moveTo>
                <a:pt x="0" y="14584"/>
              </a:moveTo>
              <a:lnTo>
                <a:pt x="665999" y="14584"/>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chemeClr val="tx1"/>
            </a:solidFill>
          </a:endParaRPr>
        </a:p>
      </dsp:txBody>
      <dsp:txXfrm>
        <a:off x="6298746" y="3588246"/>
        <a:ext cx="33299" cy="33299"/>
      </dsp:txXfrm>
    </dsp:sp>
    <dsp:sp modelId="{604917DA-A27A-46BA-BF1C-678448296855}">
      <dsp:nvSpPr>
        <dsp:cNvPr id="0" name=""/>
        <dsp:cNvSpPr/>
      </dsp:nvSpPr>
      <dsp:spPr>
        <a:xfrm>
          <a:off x="6395919" y="3216062"/>
          <a:ext cx="2644317" cy="2405837"/>
        </a:xfrm>
        <a:prstGeom prst="ellipse">
          <a:avLst/>
        </a:prstGeom>
        <a:solidFill>
          <a:schemeClr val="accent5">
            <a:hueOff val="-8529249"/>
            <a:satOff val="4848"/>
            <a:lumOff val="-400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PERSONAL MANIPULADOR</a:t>
          </a:r>
          <a:endParaRPr lang="es-ES" sz="1800" b="1" kern="1200" dirty="0">
            <a:solidFill>
              <a:schemeClr val="tx1"/>
            </a:solidFill>
          </a:endParaRPr>
        </a:p>
      </dsp:txBody>
      <dsp:txXfrm>
        <a:off x="6783170" y="3568389"/>
        <a:ext cx="1869815" cy="1701183"/>
      </dsp:txXfrm>
    </dsp:sp>
    <dsp:sp modelId="{EE3CDB0C-09F9-46A1-9DC6-53727445540E}">
      <dsp:nvSpPr>
        <dsp:cNvPr id="0" name=""/>
        <dsp:cNvSpPr/>
      </dsp:nvSpPr>
      <dsp:spPr>
        <a:xfrm rot="5335590">
          <a:off x="5192640" y="3944454"/>
          <a:ext cx="142710" cy="29169"/>
        </a:xfrm>
        <a:custGeom>
          <a:avLst/>
          <a:gdLst/>
          <a:ahLst/>
          <a:cxnLst/>
          <a:rect l="0" t="0" r="0" b="0"/>
          <a:pathLst>
            <a:path>
              <a:moveTo>
                <a:pt x="0" y="14584"/>
              </a:moveTo>
              <a:lnTo>
                <a:pt x="142710" y="14584"/>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chemeClr val="tx1"/>
            </a:solidFill>
          </a:endParaRPr>
        </a:p>
      </dsp:txBody>
      <dsp:txXfrm>
        <a:off x="5260427" y="3955471"/>
        <a:ext cx="7135" cy="7135"/>
      </dsp:txXfrm>
    </dsp:sp>
    <dsp:sp modelId="{AEC76A11-CC39-4510-803C-6BD53EE1B094}">
      <dsp:nvSpPr>
        <dsp:cNvPr id="0" name=""/>
        <dsp:cNvSpPr/>
      </dsp:nvSpPr>
      <dsp:spPr>
        <a:xfrm>
          <a:off x="4192258" y="4030190"/>
          <a:ext cx="2187124" cy="2187124"/>
        </a:xfrm>
        <a:prstGeom prst="ellipse">
          <a:avLst/>
        </a:prstGeom>
        <a:solidFill>
          <a:schemeClr val="accent5">
            <a:hueOff val="-12793873"/>
            <a:satOff val="7271"/>
            <a:lumOff val="-600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a:solidFill>
                <a:schemeClr val="tx1"/>
              </a:solidFill>
            </a:rPr>
            <a:t>MEDIDAS HIGIENICAS</a:t>
          </a:r>
          <a:endParaRPr lang="es-ES" sz="1800" b="1" kern="1200" dirty="0">
            <a:solidFill>
              <a:schemeClr val="tx1"/>
            </a:solidFill>
          </a:endParaRPr>
        </a:p>
      </dsp:txBody>
      <dsp:txXfrm>
        <a:off x="4512555" y="4350487"/>
        <a:ext cx="1546530" cy="1546530"/>
      </dsp:txXfrm>
    </dsp:sp>
    <dsp:sp modelId="{94741483-7515-41D4-80C1-2E4463A13436}">
      <dsp:nvSpPr>
        <dsp:cNvPr id="0" name=""/>
        <dsp:cNvSpPr/>
      </dsp:nvSpPr>
      <dsp:spPr>
        <a:xfrm rot="8858268">
          <a:off x="3677594" y="3686770"/>
          <a:ext cx="872490" cy="29169"/>
        </a:xfrm>
        <a:custGeom>
          <a:avLst/>
          <a:gdLst/>
          <a:ahLst/>
          <a:cxnLst/>
          <a:rect l="0" t="0" r="0" b="0"/>
          <a:pathLst>
            <a:path>
              <a:moveTo>
                <a:pt x="0" y="14584"/>
              </a:moveTo>
              <a:lnTo>
                <a:pt x="872490" y="14584"/>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chemeClr val="tx1"/>
            </a:solidFill>
          </a:endParaRPr>
        </a:p>
      </dsp:txBody>
      <dsp:txXfrm rot="10800000">
        <a:off x="4092027" y="3679542"/>
        <a:ext cx="43624" cy="43624"/>
      </dsp:txXfrm>
    </dsp:sp>
    <dsp:sp modelId="{A8929BA1-D79A-45B8-81E9-6D1CA254644C}">
      <dsp:nvSpPr>
        <dsp:cNvPr id="0" name=""/>
        <dsp:cNvSpPr/>
      </dsp:nvSpPr>
      <dsp:spPr>
        <a:xfrm>
          <a:off x="1468217" y="3461144"/>
          <a:ext cx="2507667" cy="2244357"/>
        </a:xfrm>
        <a:prstGeom prst="ellipse">
          <a:avLst/>
        </a:prstGeom>
        <a:solidFill>
          <a:schemeClr val="accent5">
            <a:hueOff val="-17058497"/>
            <a:satOff val="9695"/>
            <a:lumOff val="-800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SANEAMIENTO</a:t>
          </a:r>
        </a:p>
      </dsp:txBody>
      <dsp:txXfrm>
        <a:off x="1835456" y="3789822"/>
        <a:ext cx="1773189" cy="1587001"/>
      </dsp:txXfrm>
    </dsp:sp>
    <dsp:sp modelId="{AD9F352F-075A-48A0-80E2-423031E1160E}">
      <dsp:nvSpPr>
        <dsp:cNvPr id="0" name=""/>
        <dsp:cNvSpPr/>
      </dsp:nvSpPr>
      <dsp:spPr>
        <a:xfrm rot="11992176">
          <a:off x="3978500" y="2589241"/>
          <a:ext cx="430059" cy="29169"/>
        </a:xfrm>
        <a:custGeom>
          <a:avLst/>
          <a:gdLst/>
          <a:ahLst/>
          <a:cxnLst/>
          <a:rect l="0" t="0" r="0" b="0"/>
          <a:pathLst>
            <a:path>
              <a:moveTo>
                <a:pt x="0" y="14584"/>
              </a:moveTo>
              <a:lnTo>
                <a:pt x="430059" y="14584"/>
              </a:lnTo>
            </a:path>
          </a:pathLst>
        </a:custGeom>
        <a:noFill/>
        <a:ln w="1587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chemeClr val="tx1"/>
            </a:solidFill>
          </a:endParaRPr>
        </a:p>
      </dsp:txBody>
      <dsp:txXfrm rot="10800000">
        <a:off x="4182778" y="2593075"/>
        <a:ext cx="21502" cy="21502"/>
      </dsp:txXfrm>
    </dsp:sp>
    <dsp:sp modelId="{6E562AE8-464C-4D2C-9C4A-3C4A864729A5}">
      <dsp:nvSpPr>
        <dsp:cNvPr id="0" name=""/>
        <dsp:cNvSpPr/>
      </dsp:nvSpPr>
      <dsp:spPr>
        <a:xfrm>
          <a:off x="789926" y="626858"/>
          <a:ext cx="3347335" cy="2703555"/>
        </a:xfrm>
        <a:prstGeom prst="ellipse">
          <a:avLst/>
        </a:prstGeom>
        <a:solidFill>
          <a:schemeClr val="accent5">
            <a:hueOff val="-21323121"/>
            <a:satOff val="12119"/>
            <a:lumOff val="-1000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ALMACENAMIENTO DE ALIMENTOS</a:t>
          </a:r>
        </a:p>
      </dsp:txBody>
      <dsp:txXfrm>
        <a:off x="1280132" y="1022784"/>
        <a:ext cx="2366923" cy="1911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E2F57-D79C-4C6C-A57B-A8B3257D336E}">
      <dsp:nvSpPr>
        <dsp:cNvPr id="0" name=""/>
        <dsp:cNvSpPr/>
      </dsp:nvSpPr>
      <dsp:spPr>
        <a:xfrm>
          <a:off x="1469188" y="0"/>
          <a:ext cx="5307945" cy="4896087"/>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505368-06EC-4210-AEDB-4277F145E75D}">
      <dsp:nvSpPr>
        <dsp:cNvPr id="0" name=""/>
        <dsp:cNvSpPr/>
      </dsp:nvSpPr>
      <dsp:spPr>
        <a:xfrm>
          <a:off x="1849642" y="472957"/>
          <a:ext cx="2174127" cy="190947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Programa de limpieza y desinfección.</a:t>
          </a:r>
          <a:endParaRPr lang="es-ES" sz="1800" kern="1200" dirty="0"/>
        </a:p>
      </dsp:txBody>
      <dsp:txXfrm>
        <a:off x="1942855" y="566170"/>
        <a:ext cx="1987701" cy="1723047"/>
      </dsp:txXfrm>
    </dsp:sp>
    <dsp:sp modelId="{907852E9-EDE0-4F21-9C8B-925A6B56639E}">
      <dsp:nvSpPr>
        <dsp:cNvPr id="0" name=""/>
        <dsp:cNvSpPr/>
      </dsp:nvSpPr>
      <dsp:spPr>
        <a:xfrm>
          <a:off x="4183875" y="472957"/>
          <a:ext cx="2141532" cy="1909473"/>
        </a:xfrm>
        <a:prstGeom prst="roundRect">
          <a:avLst/>
        </a:prstGeom>
        <a:solidFill>
          <a:schemeClr val="accent4">
            <a:hueOff val="6807678"/>
            <a:satOff val="-7995"/>
            <a:lumOff val="30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Programa de desechos sólidos.</a:t>
          </a:r>
          <a:endParaRPr lang="es-ES" sz="1800" kern="1200" dirty="0"/>
        </a:p>
      </dsp:txBody>
      <dsp:txXfrm>
        <a:off x="4277088" y="566170"/>
        <a:ext cx="1955106" cy="1723047"/>
      </dsp:txXfrm>
    </dsp:sp>
    <dsp:sp modelId="{DEEDE211-A203-4B8D-944E-729BBE33FDB9}">
      <dsp:nvSpPr>
        <dsp:cNvPr id="0" name=""/>
        <dsp:cNvSpPr/>
      </dsp:nvSpPr>
      <dsp:spPr>
        <a:xfrm>
          <a:off x="1894887" y="2562481"/>
          <a:ext cx="2129922" cy="1909473"/>
        </a:xfrm>
        <a:prstGeom prst="roundRect">
          <a:avLst/>
        </a:prstGeom>
        <a:solidFill>
          <a:schemeClr val="accent4">
            <a:hueOff val="13615356"/>
            <a:satOff val="-15991"/>
            <a:lumOff val="61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Programa de control de plagas</a:t>
          </a:r>
          <a:endParaRPr lang="es-ES" sz="1800" kern="1200" dirty="0"/>
        </a:p>
      </dsp:txBody>
      <dsp:txXfrm>
        <a:off x="1988100" y="2655694"/>
        <a:ext cx="1943496" cy="1723047"/>
      </dsp:txXfrm>
    </dsp:sp>
    <dsp:sp modelId="{460A3263-DFF6-41F3-97A6-FFB7F46F0606}">
      <dsp:nvSpPr>
        <dsp:cNvPr id="0" name=""/>
        <dsp:cNvSpPr/>
      </dsp:nvSpPr>
      <dsp:spPr>
        <a:xfrm>
          <a:off x="4236118" y="2562481"/>
          <a:ext cx="2089289" cy="1909473"/>
        </a:xfrm>
        <a:prstGeom prst="roundRect">
          <a:avLst/>
        </a:prstGeom>
        <a:solidFill>
          <a:schemeClr val="accent4">
            <a:hueOff val="20423033"/>
            <a:satOff val="-23986"/>
            <a:lumOff val="9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Programa de abastecimiento o suministro de agua potable. </a:t>
          </a:r>
          <a:endParaRPr lang="es-ES" sz="1800" kern="1200" dirty="0"/>
        </a:p>
      </dsp:txBody>
      <dsp:txXfrm>
        <a:off x="4329331" y="2655694"/>
        <a:ext cx="1902863" cy="172304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E3CB2973-D336-452B-B4A0-21633269AD61}" type="datetime1">
              <a:rPr lang="es-ES" smtClean="0"/>
              <a:t>25/06/2025</a:t>
            </a:fld>
            <a:endParaRPr lang="es-ES" dirty="0"/>
          </a:p>
        </p:txBody>
      </p:sp>
      <p:sp>
        <p:nvSpPr>
          <p:cNvPr id="4" name="Marcador de posición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E322BB-75AD-4A1E-9661-2724167329F0}" type="slidenum">
              <a:rPr lang="es-ES"/>
              <a:t>‹Nº›</a:t>
            </a:fld>
            <a:endParaRPr lang="es-ES" dirty="0"/>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E49374-290D-4505-AD62-0903668B55D3}" type="datetime1">
              <a:rPr lang="es-ES" noProof="0" smtClean="0"/>
              <a:pPr/>
              <a:t>25/06/2025</a:t>
            </a:fld>
            <a:endParaRPr lang="es-ES" noProof="0" dirty="0"/>
          </a:p>
        </p:txBody>
      </p:sp>
      <p:sp>
        <p:nvSpPr>
          <p:cNvPr id="4" name="Marcador de posición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B045B7DE-1198-4F2F-B574-CA8CAE341642}" type="slidenum">
              <a:rPr lang="es-ES" noProof="0"/>
              <a:t>‹Nº›</a:t>
            </a:fld>
            <a:endParaRPr lang="es-ES" noProof="0"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A4C951F-3B9C-425E-9DD8-327B34527B11}" type="datetime1">
              <a:rPr lang="es-ES" noProof="0" smtClean="0"/>
              <a:pPr/>
              <a:t>25/06/2025</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24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EEB1CD-E5DE-41D9-A4E4-E66759A01C8F}" type="datetime1">
              <a:rPr lang="es-ES" noProof="0" smtClean="0"/>
              <a:pPr/>
              <a:t>25/06/2025</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377997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43458B-2432-4352-9935-B96DA5E96F0D}" type="datetime1">
              <a:rPr lang="es-ES" noProof="0" smtClean="0"/>
              <a:pPr/>
              <a:t>25/06/2025</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186456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7241A0-795B-43A4-BD95-E0D3C99F7642}" type="datetime1">
              <a:rPr lang="es-ES" noProof="0" smtClean="0"/>
              <a:pPr/>
              <a:t>25/06/2025</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34C99D79-8A4B-4031-B1E0-AF26F8EDF2BC}" type="slidenum">
              <a:rPr lang="es-ES" noProof="0" smtClean="0"/>
              <a:pPr rtl="0"/>
              <a:t>‹Nº›</a:t>
            </a:fld>
            <a:endParaRPr lang="es-ES" noProof="0" dirty="0"/>
          </a:p>
        </p:txBody>
      </p:sp>
    </p:spTree>
    <p:extLst>
      <p:ext uri="{BB962C8B-B14F-4D97-AF65-F5344CB8AC3E}">
        <p14:creationId xmlns:p14="http://schemas.microsoft.com/office/powerpoint/2010/main" val="346596908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865AD35-AD62-477B-90DE-02A8AF84A389}" type="datetime1">
              <a:rPr lang="es-ES" noProof="0" smtClean="0"/>
              <a:pPr/>
              <a:t>25/06/2025</a:t>
            </a:fld>
            <a:endParaRPr lang="es-ES" noProof="0" dirty="0"/>
          </a:p>
        </p:txBody>
      </p:sp>
      <p:sp>
        <p:nvSpPr>
          <p:cNvPr id="5" name="Footer Placeholder 4"/>
          <p:cNvSpPr>
            <a:spLocks noGrp="1"/>
          </p:cNvSpPr>
          <p:nvPr>
            <p:ph type="ftr" sz="quarter" idx="11"/>
          </p:nvPr>
        </p:nvSpPr>
        <p:spPr/>
        <p:txBody>
          <a:body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0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6992" y="1845734"/>
            <a:ext cx="4936474"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37F741B-C8D3-4A24-ACF1-9BF4C6246480}" type="datetime1">
              <a:rPr lang="es-ES" noProof="0" smtClean="0"/>
              <a:pPr/>
              <a:t>25/06/2025</a:t>
            </a:fld>
            <a:endParaRPr lang="es-ES" noProof="0" dirty="0"/>
          </a:p>
        </p:txBody>
      </p:sp>
      <p:sp>
        <p:nvSpPr>
          <p:cNvPr id="6" name="Footer Placeholder 5"/>
          <p:cNvSpPr>
            <a:spLocks noGrp="1"/>
          </p:cNvSpPr>
          <p:nvPr>
            <p:ph type="ftr" sz="quarter" idx="11"/>
          </p:nvPr>
        </p:nvSpPr>
        <p:spPr/>
        <p:txBody>
          <a:bodyPr/>
          <a:lstStyle/>
          <a:p>
            <a:pPr rtl="0"/>
            <a:r>
              <a:rPr lang="es-ES" noProof="0"/>
              <a:t>Agregar un pie de página</a:t>
            </a:r>
            <a:endParaRPr lang="es-ES" noProof="0" dirty="0"/>
          </a:p>
        </p:txBody>
      </p:sp>
      <p:sp>
        <p:nvSpPr>
          <p:cNvPr id="7" name="Slide Number Placeholder 6"/>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232685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6994" y="2582334"/>
            <a:ext cx="4936474"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6301" y="2582334"/>
            <a:ext cx="4936474"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431DDD2-8E64-4FC3-A335-AF2EF394E5BE}" type="datetime1">
              <a:rPr lang="es-ES" noProof="0" smtClean="0"/>
              <a:pPr/>
              <a:t>25/06/2025</a:t>
            </a:fld>
            <a:endParaRPr lang="es-ES" noProof="0" dirty="0"/>
          </a:p>
        </p:txBody>
      </p:sp>
      <p:sp>
        <p:nvSpPr>
          <p:cNvPr id="8" name="Footer Placeholder 7"/>
          <p:cNvSpPr>
            <a:spLocks noGrp="1"/>
          </p:cNvSpPr>
          <p:nvPr>
            <p:ph type="ftr" sz="quarter" idx="11"/>
          </p:nvPr>
        </p:nvSpPr>
        <p:spPr/>
        <p:txBody>
          <a:bodyPr/>
          <a:lstStyle/>
          <a:p>
            <a:pPr rtl="0"/>
            <a:r>
              <a:rPr lang="es-ES" noProof="0"/>
              <a:t>Agregar un pie de página</a:t>
            </a:r>
            <a:endParaRPr lang="es-ES" noProof="0" dirty="0"/>
          </a:p>
        </p:txBody>
      </p:sp>
      <p:sp>
        <p:nvSpPr>
          <p:cNvPr id="9" name="Slide Number Placeholder 8"/>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36560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B28FCF6-46E4-41BD-AD14-76583AC6225D}" type="datetime1">
              <a:rPr lang="es-ES" noProof="0" smtClean="0"/>
              <a:pPr/>
              <a:t>25/06/2025</a:t>
            </a:fld>
            <a:endParaRPr lang="es-ES" noProof="0" dirty="0"/>
          </a:p>
        </p:txBody>
      </p:sp>
      <p:sp>
        <p:nvSpPr>
          <p:cNvPr id="4" name="Footer Placeholder 3"/>
          <p:cNvSpPr>
            <a:spLocks noGrp="1"/>
          </p:cNvSpPr>
          <p:nvPr>
            <p:ph type="ftr" sz="quarter" idx="11"/>
          </p:nvPr>
        </p:nvSpPr>
        <p:spPr/>
        <p:txBody>
          <a:bodyPr/>
          <a:lstStyle/>
          <a:p>
            <a:pPr rtl="0"/>
            <a:r>
              <a:rPr lang="es-ES" noProof="0"/>
              <a:t>Agregar un pie de página</a:t>
            </a:r>
            <a:endParaRPr lang="es-ES" noProof="0" dirty="0"/>
          </a:p>
        </p:txBody>
      </p:sp>
      <p:sp>
        <p:nvSpPr>
          <p:cNvPr id="5" name="Slide Number Placeholder 4"/>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154653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E0A4CFF-CF1D-4571-B388-3A8F6E2AB4C8}" type="datetime1">
              <a:rPr lang="es-ES" smtClean="0"/>
              <a:pPr/>
              <a:t>25/06/2025</a:t>
            </a:fld>
            <a:endParaRPr lang="es-ES" dirty="0"/>
          </a:p>
        </p:txBody>
      </p:sp>
      <p:sp>
        <p:nvSpPr>
          <p:cNvPr id="8" name="Footer Placeholder 7"/>
          <p:cNvSpPr>
            <a:spLocks noGrp="1"/>
          </p:cNvSpPr>
          <p:nvPr>
            <p:ph type="ftr" sz="quarter" idx="11"/>
          </p:nvPr>
        </p:nvSpPr>
        <p:spPr/>
        <p:txBody>
          <a:bodyPr/>
          <a:lstStyle>
            <a:lvl1pPr>
              <a:defRPr>
                <a:solidFill>
                  <a:srgbClr val="FFFFFF"/>
                </a:solidFill>
              </a:defRPr>
            </a:lvl1pPr>
          </a:lstStyle>
          <a:p>
            <a:pPr rtl="0"/>
            <a:r>
              <a:rPr lang="es-ES" noProof="0"/>
              <a:t>Agregar un pie de página</a:t>
            </a:r>
            <a:endParaRPr lang="es-ES" noProof="0" dirty="0"/>
          </a:p>
        </p:txBody>
      </p:sp>
      <p:sp>
        <p:nvSpPr>
          <p:cNvPr id="9" name="Slide Number Placeholder 8"/>
          <p:cNvSpPr>
            <a:spLocks noGrp="1"/>
          </p:cNvSpPr>
          <p:nvPr>
            <p:ph type="sldNum" sz="quarter" idx="12"/>
          </p:nvPr>
        </p:nvSpPr>
        <p:spPr/>
        <p:txBody>
          <a:body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234007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06A70FE6-92D4-4980-AB39-764E33E298B9}" type="datetime1">
              <a:rPr lang="es-ES" noProof="0" smtClean="0"/>
              <a:pPr/>
              <a:t>25/06/2025</a:t>
            </a:fld>
            <a:endParaRPr lang="es-ES" noProof="0" dirty="0"/>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pPr rtl="0"/>
            <a:r>
              <a:rPr lang="es-ES" noProof="0"/>
              <a:t>Agregar un pie de página</a:t>
            </a:r>
            <a:endParaRPr lang="es-ES"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34C99D79-8A4B-4031-B1E0-AF26F8EDF2BC}" type="slidenum">
              <a:rPr lang="es-ES" noProof="0" smtClean="0"/>
              <a:t>‹Nº›</a:t>
            </a:fld>
            <a:endParaRPr lang="es-ES" noProof="0" dirty="0"/>
          </a:p>
        </p:txBody>
      </p:sp>
    </p:spTree>
    <p:extLst>
      <p:ext uri="{BB962C8B-B14F-4D97-AF65-F5344CB8AC3E}">
        <p14:creationId xmlns:p14="http://schemas.microsoft.com/office/powerpoint/2010/main" val="175378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lIns="91440" tIns="0" rIns="91440" bIns="0" anchor="b">
            <a:noAutofit/>
          </a:bodyPr>
          <a:lstStyle>
            <a:lvl1pPr>
              <a:defRPr sz="3599"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67241A0-795B-43A4-BD95-E0D3C99F7642}" type="datetime1">
              <a:rPr lang="es-ES" noProof="0" smtClean="0"/>
              <a:pPr/>
              <a:t>25/06/2025</a:t>
            </a:fld>
            <a:endParaRPr lang="es-ES" noProof="0" dirty="0"/>
          </a:p>
        </p:txBody>
      </p:sp>
      <p:sp>
        <p:nvSpPr>
          <p:cNvPr id="6" name="Footer Placeholder 5"/>
          <p:cNvSpPr>
            <a:spLocks noGrp="1"/>
          </p:cNvSpPr>
          <p:nvPr>
            <p:ph type="ftr" sz="quarter" idx="11"/>
          </p:nvPr>
        </p:nvSpPr>
        <p:spPr/>
        <p:txBody>
          <a:bodyPr/>
          <a:lstStyle/>
          <a:p>
            <a:pPr rtl="0"/>
            <a:r>
              <a:rPr lang="es-ES" noProof="0"/>
              <a:t>Agregar un pie de página</a:t>
            </a:r>
            <a:endParaRPr lang="es-ES" noProof="0" dirty="0"/>
          </a:p>
        </p:txBody>
      </p:sp>
      <p:sp>
        <p:nvSpPr>
          <p:cNvPr id="7" name="Slide Number Placeholder 6"/>
          <p:cNvSpPr>
            <a:spLocks noGrp="1"/>
          </p:cNvSpPr>
          <p:nvPr>
            <p:ph type="sldNum" sz="quarter" idx="12"/>
          </p:nvPr>
        </p:nvSpPr>
        <p:spPr/>
        <p:txBody>
          <a:bodyPr/>
          <a:lstStyle/>
          <a:p>
            <a:pPr rtl="0"/>
            <a:fld id="{34C99D79-8A4B-4031-B1E0-AF26F8EDF2BC}" type="slidenum">
              <a:rPr lang="es-ES" noProof="0" smtClean="0"/>
              <a:pPr rtl="0"/>
              <a:t>‹Nº›</a:t>
            </a:fld>
            <a:endParaRPr lang="es-ES" noProof="0" dirty="0"/>
          </a:p>
        </p:txBody>
      </p:sp>
    </p:spTree>
    <p:extLst>
      <p:ext uri="{BB962C8B-B14F-4D97-AF65-F5344CB8AC3E}">
        <p14:creationId xmlns:p14="http://schemas.microsoft.com/office/powerpoint/2010/main" val="34061805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1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967241A0-795B-43A4-BD95-E0D3C99F7642}" type="datetime1">
              <a:rPr lang="es-ES" noProof="0" smtClean="0"/>
              <a:pPr/>
              <a:t>25/06/2025</a:t>
            </a:fld>
            <a:endParaRPr lang="es-ES" noProof="0" dirty="0"/>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pPr rtl="0"/>
            <a:r>
              <a:rPr lang="es-ES" noProof="0"/>
              <a:t>Agregar un pie de página</a:t>
            </a:r>
            <a:endParaRPr lang="es-ES" noProof="0" dirty="0"/>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pPr rtl="0"/>
            <a:fld id="{34C99D79-8A4B-4031-B1E0-AF26F8EDF2BC}" type="slidenum">
              <a:rPr lang="es-ES" noProof="0" smtClean="0"/>
              <a:pPr rtl="0"/>
              <a:t>‹Nº›</a:t>
            </a:fld>
            <a:endParaRPr lang="es-ES" noProof="0" dirty="0"/>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2628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2.xml"/><Relationship Id="rId7" Type="http://schemas.openxmlformats.org/officeDocument/2006/relationships/image" Target="../media/image5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4.png"/><Relationship Id="rId4" Type="http://schemas.openxmlformats.org/officeDocument/2006/relationships/diagramQuickStyle" Target="../diagrams/quickStyle2.xml"/><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485900" y="548680"/>
            <a:ext cx="9409611" cy="2155372"/>
          </a:xfrm>
          <a:prstGeom prst="rect">
            <a:avLst/>
          </a:prstGeom>
        </p:spPr>
        <p:txBody>
          <a:bodyPr>
            <a:no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algn="ctr"/>
            <a:r>
              <a:rPr lang="es-ES" b="1" dirty="0"/>
              <a:t>BUENAS PRACTICAS DE MANUFACTURA</a:t>
            </a:r>
          </a:p>
          <a:p>
            <a:pPr algn="ctr"/>
            <a:r>
              <a:rPr lang="es-ES" b="1" dirty="0" err="1"/>
              <a:t>BPMs</a:t>
            </a:r>
            <a:br>
              <a:rPr lang="es-ES" b="1" dirty="0"/>
            </a:br>
            <a:r>
              <a:rPr lang="es-ES" b="1" dirty="0"/>
              <a:t>PLAN DE SANEAMIENTO BASICO</a:t>
            </a:r>
            <a:br>
              <a:rPr lang="es-ES" sz="3200" b="1" dirty="0"/>
            </a:br>
            <a:r>
              <a:rPr lang="es-ES" sz="3200" b="1" dirty="0"/>
              <a:t>LEY 9 de 1979 </a:t>
            </a:r>
            <a:br>
              <a:rPr lang="es-ES" sz="3200" b="1" dirty="0"/>
            </a:br>
            <a:r>
              <a:rPr lang="es-ES" sz="3200" b="1" dirty="0"/>
              <a:t>Resolución 2674 del 2013 </a:t>
            </a:r>
            <a:endParaRPr lang="es-CO" sz="3200" b="1" dirty="0"/>
          </a:p>
        </p:txBody>
      </p:sp>
      <p:pic>
        <p:nvPicPr>
          <p:cNvPr id="4" name="Imagen 3"/>
          <p:cNvPicPr>
            <a:picLocks noChangeAspect="1"/>
          </p:cNvPicPr>
          <p:nvPr/>
        </p:nvPicPr>
        <p:blipFill rotWithShape="1">
          <a:blip r:embed="rId2"/>
          <a:srcRect l="15614" r="16236"/>
          <a:stretch/>
        </p:blipFill>
        <p:spPr>
          <a:xfrm>
            <a:off x="9090652" y="3692652"/>
            <a:ext cx="2544837" cy="1920446"/>
          </a:xfrm>
          <a:prstGeom prst="rect">
            <a:avLst/>
          </a:prstGeom>
        </p:spPr>
      </p:pic>
      <p:sp>
        <p:nvSpPr>
          <p:cNvPr id="5" name="Rectángulo 4"/>
          <p:cNvSpPr/>
          <p:nvPr/>
        </p:nvSpPr>
        <p:spPr>
          <a:xfrm>
            <a:off x="4078390" y="4581128"/>
            <a:ext cx="4310026" cy="1107996"/>
          </a:xfrm>
          <a:prstGeom prst="rect">
            <a:avLst/>
          </a:prstGeom>
        </p:spPr>
        <p:txBody>
          <a:bodyPr wrap="none">
            <a:spAutoFit/>
          </a:bodyPr>
          <a:lstStyle/>
          <a:p>
            <a:pPr marR="77470" lvl="0" algn="ctr">
              <a:spcAft>
                <a:spcPts val="0"/>
              </a:spcAft>
              <a:buSzPts val="1200"/>
              <a:tabLst>
                <a:tab pos="594995" algn="l"/>
              </a:tabLst>
            </a:pPr>
            <a:r>
              <a:rPr lang="es-ES" i="1" spc="-100" dirty="0">
                <a:latin typeface="Arial" panose="020B0604020202020204" pitchFamily="34" charset="0"/>
                <a:ea typeface="Times New Roman" panose="02020603050405020304" pitchFamily="18" charset="0"/>
              </a:rPr>
              <a:t>LINA MARCELA QUIÑONES DELGADO</a:t>
            </a:r>
          </a:p>
          <a:p>
            <a:pPr marR="77470" lvl="0" algn="ctr">
              <a:spcAft>
                <a:spcPts val="0"/>
              </a:spcAft>
              <a:buSzPts val="1200"/>
              <a:tabLst>
                <a:tab pos="594995" algn="l"/>
              </a:tabLst>
            </a:pPr>
            <a:endParaRPr lang="es-ES" sz="1600" spc="-100" dirty="0">
              <a:effectLst/>
              <a:latin typeface="Arial" panose="020B0604020202020204" pitchFamily="34" charset="0"/>
              <a:ea typeface="Times New Roman" panose="02020603050405020304" pitchFamily="18" charset="0"/>
            </a:endParaRPr>
          </a:p>
          <a:p>
            <a:pPr marR="77470" lvl="0" algn="ctr">
              <a:spcAft>
                <a:spcPts val="0"/>
              </a:spcAft>
              <a:buSzPts val="1200"/>
              <a:tabLst>
                <a:tab pos="594995" algn="l"/>
              </a:tabLst>
            </a:pPr>
            <a:r>
              <a:rPr lang="es-ES" sz="1600" spc="-100" dirty="0">
                <a:latin typeface="Arial" panose="020B0604020202020204" pitchFamily="34" charset="0"/>
                <a:ea typeface="Times New Roman" panose="02020603050405020304" pitchFamily="18" charset="0"/>
              </a:rPr>
              <a:t>FACULTAD DE INGENIERIA  AGROINDUSTRIAL</a:t>
            </a:r>
          </a:p>
          <a:p>
            <a:pPr marR="77470" lvl="0" algn="ctr">
              <a:spcAft>
                <a:spcPts val="0"/>
              </a:spcAft>
              <a:buSzPts val="1200"/>
              <a:tabLst>
                <a:tab pos="594995" algn="l"/>
              </a:tabLst>
            </a:pPr>
            <a:r>
              <a:rPr lang="es-ES" sz="1600" spc="-100" dirty="0">
                <a:effectLst/>
                <a:latin typeface="Arial" panose="020B0604020202020204" pitchFamily="34" charset="0"/>
                <a:ea typeface="Times New Roman" panose="02020603050405020304" pitchFamily="18" charset="0"/>
              </a:rPr>
              <a:t>UNIVERSIDAD DE NARIÑO</a:t>
            </a:r>
            <a:endParaRPr lang="es-CO" sz="1600" spc="-100" dirty="0">
              <a:effectLst/>
              <a:latin typeface="Arial" panose="020B0604020202020204" pitchFamily="34" charset="0"/>
              <a:ea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693812" y="3772075"/>
            <a:ext cx="2462851" cy="1618105"/>
          </a:xfrm>
          <a:prstGeom prst="rect">
            <a:avLst/>
          </a:prstGeom>
        </p:spPr>
      </p:pic>
    </p:spTree>
    <p:extLst>
      <p:ext uri="{BB962C8B-B14F-4D97-AF65-F5344CB8AC3E}">
        <p14:creationId xmlns:p14="http://schemas.microsoft.com/office/powerpoint/2010/main" val="280278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8269" y="745282"/>
            <a:ext cx="10774052" cy="415390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399" b="1" dirty="0"/>
              <a:t>EDIFICACIONES E INSTALACIONES</a:t>
            </a:r>
          </a:p>
          <a:p>
            <a:pPr algn="just"/>
            <a:endParaRPr lang="es-ES" sz="2399" b="1" dirty="0"/>
          </a:p>
          <a:p>
            <a:pPr marL="342797" indent="-342797" algn="just">
              <a:buFont typeface="Arial" panose="020B0604020202020204" pitchFamily="34" charset="0"/>
              <a:buChar char="•"/>
            </a:pPr>
            <a:r>
              <a:rPr lang="es-ES" sz="2399" dirty="0"/>
              <a:t>Que el diseño y distribución de las áreas permita un mantenimiento, limpieza y desinfección apropiada; y, que minimice los riesgos de contaminación.</a:t>
            </a:r>
          </a:p>
          <a:p>
            <a:pPr marL="342797" indent="-342797" algn="just">
              <a:buFont typeface="Arial" panose="020B0604020202020204" pitchFamily="34" charset="0"/>
              <a:buChar char="•"/>
            </a:pPr>
            <a:r>
              <a:rPr lang="es-ES" sz="2399" dirty="0"/>
              <a:t>Que las superficies y materiales, particularmente aquellos que están en contacto con los alimentos, no sean tóxicos y estén diseñados para el uso pretendido, fáciles de mantener, limpiar y desinfectar.</a:t>
            </a:r>
          </a:p>
          <a:p>
            <a:pPr marL="342797" indent="-342797" algn="just">
              <a:buFont typeface="Arial" panose="020B0604020202020204" pitchFamily="34" charset="0"/>
              <a:buChar char="•"/>
            </a:pPr>
            <a:r>
              <a:rPr lang="es-ES" sz="2399" dirty="0"/>
              <a:t>Que facilite un control efectivo de plagas y dificulte el acceso y refugio de las mismas. </a:t>
            </a:r>
          </a:p>
          <a:p>
            <a:endParaRPr lang="es-ES" sz="2399" b="1" dirty="0"/>
          </a:p>
          <a:p>
            <a:endParaRPr lang="es-CO" sz="2399" b="1" dirty="0"/>
          </a:p>
        </p:txBody>
      </p:sp>
      <p:pic>
        <p:nvPicPr>
          <p:cNvPr id="3" name="Imagen 2"/>
          <p:cNvPicPr>
            <a:picLocks noChangeAspect="1"/>
          </p:cNvPicPr>
          <p:nvPr/>
        </p:nvPicPr>
        <p:blipFill>
          <a:blip r:embed="rId2"/>
          <a:stretch>
            <a:fillRect/>
          </a:stretch>
        </p:blipFill>
        <p:spPr>
          <a:xfrm>
            <a:off x="3852540" y="4159494"/>
            <a:ext cx="5063104" cy="2423366"/>
          </a:xfrm>
          <a:prstGeom prst="rect">
            <a:avLst/>
          </a:prstGeom>
        </p:spPr>
      </p:pic>
    </p:spTree>
    <p:extLst>
      <p:ext uri="{BB962C8B-B14F-4D97-AF65-F5344CB8AC3E}">
        <p14:creationId xmlns:p14="http://schemas.microsoft.com/office/powerpoint/2010/main" val="213432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8 division de una cocina | Diseño de cocina, Cocinas de  restaurantes, Disenos de un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155" y="254712"/>
            <a:ext cx="4221468" cy="303768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6134679" y="3383292"/>
            <a:ext cx="4430420" cy="3275896"/>
          </a:xfrm>
          <a:prstGeom prst="rect">
            <a:avLst/>
          </a:prstGeom>
        </p:spPr>
      </p:pic>
      <p:pic>
        <p:nvPicPr>
          <p:cNvPr id="3" name="Imagen 2"/>
          <p:cNvPicPr>
            <a:picLocks noChangeAspect="1"/>
          </p:cNvPicPr>
          <p:nvPr/>
        </p:nvPicPr>
        <p:blipFill>
          <a:blip r:embed="rId4"/>
          <a:stretch>
            <a:fillRect/>
          </a:stretch>
        </p:blipFill>
        <p:spPr>
          <a:xfrm>
            <a:off x="619781" y="1659965"/>
            <a:ext cx="4772443" cy="3831590"/>
          </a:xfrm>
          <a:prstGeom prst="rect">
            <a:avLst/>
          </a:prstGeom>
        </p:spPr>
      </p:pic>
      <p:sp>
        <p:nvSpPr>
          <p:cNvPr id="4" name="Rectángulo 3"/>
          <p:cNvSpPr/>
          <p:nvPr/>
        </p:nvSpPr>
        <p:spPr>
          <a:xfrm>
            <a:off x="1426433" y="736967"/>
            <a:ext cx="5551677" cy="461417"/>
          </a:xfrm>
          <a:prstGeom prst="rect">
            <a:avLst/>
          </a:prstGeom>
        </p:spPr>
        <p:txBody>
          <a:bodyPr wrap="none">
            <a:spAutoFit/>
          </a:bodyPr>
          <a:lstStyle/>
          <a:p>
            <a:r>
              <a:rPr lang="es-ES" sz="2399" b="1" dirty="0"/>
              <a:t>DISEÑO Y DISTRIBUCION DE AREAS</a:t>
            </a:r>
          </a:p>
        </p:txBody>
      </p:sp>
    </p:spTree>
    <p:extLst>
      <p:ext uri="{BB962C8B-B14F-4D97-AF65-F5344CB8AC3E}">
        <p14:creationId xmlns:p14="http://schemas.microsoft.com/office/powerpoint/2010/main" val="368673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rtl="0"/>
            <a:r>
              <a:rPr lang="es-ES" noProof="0"/>
              <a:t>AGREGAR UN PIE DE PÁGINA</a:t>
            </a:r>
            <a:endParaRPr lang="es-ES" noProof="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12</a:t>
            </a:fld>
            <a:endParaRPr lang="es-ES" noProof="0" dirty="0"/>
          </a:p>
        </p:txBody>
      </p:sp>
      <p:pic>
        <p:nvPicPr>
          <p:cNvPr id="4" name="Imagen 3"/>
          <p:cNvPicPr>
            <a:picLocks noChangeAspect="1"/>
          </p:cNvPicPr>
          <p:nvPr/>
        </p:nvPicPr>
        <p:blipFill>
          <a:blip r:embed="rId2"/>
          <a:stretch>
            <a:fillRect/>
          </a:stretch>
        </p:blipFill>
        <p:spPr>
          <a:xfrm>
            <a:off x="381288" y="273844"/>
            <a:ext cx="4424233" cy="3318174"/>
          </a:xfrm>
          <a:prstGeom prst="rect">
            <a:avLst/>
          </a:prstGeom>
        </p:spPr>
      </p:pic>
      <p:pic>
        <p:nvPicPr>
          <p:cNvPr id="5" name="Imagen 4"/>
          <p:cNvPicPr>
            <a:picLocks noChangeAspect="1"/>
          </p:cNvPicPr>
          <p:nvPr/>
        </p:nvPicPr>
        <p:blipFill>
          <a:blip r:embed="rId3"/>
          <a:stretch>
            <a:fillRect/>
          </a:stretch>
        </p:blipFill>
        <p:spPr>
          <a:xfrm>
            <a:off x="5187661" y="166450"/>
            <a:ext cx="6297919" cy="3544094"/>
          </a:xfrm>
          <a:prstGeom prst="rect">
            <a:avLst/>
          </a:prstGeom>
        </p:spPr>
      </p:pic>
      <p:pic>
        <p:nvPicPr>
          <p:cNvPr id="6" name="Imagen 5"/>
          <p:cNvPicPr>
            <a:picLocks noChangeAspect="1"/>
          </p:cNvPicPr>
          <p:nvPr/>
        </p:nvPicPr>
        <p:blipFill>
          <a:blip r:embed="rId4"/>
          <a:stretch>
            <a:fillRect/>
          </a:stretch>
        </p:blipFill>
        <p:spPr>
          <a:xfrm>
            <a:off x="592393" y="3547141"/>
            <a:ext cx="5389200" cy="3019810"/>
          </a:xfrm>
          <a:prstGeom prst="rect">
            <a:avLst/>
          </a:prstGeom>
        </p:spPr>
      </p:pic>
      <p:pic>
        <p:nvPicPr>
          <p:cNvPr id="7" name="Imagen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6444658" y="3393324"/>
            <a:ext cx="4496429" cy="3372322"/>
          </a:xfrm>
          <a:prstGeom prst="rect">
            <a:avLst/>
          </a:prstGeom>
        </p:spPr>
      </p:pic>
    </p:spTree>
    <p:extLst>
      <p:ext uri="{BB962C8B-B14F-4D97-AF65-F5344CB8AC3E}">
        <p14:creationId xmlns:p14="http://schemas.microsoft.com/office/powerpoint/2010/main" val="191183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44903" y="181352"/>
            <a:ext cx="10771246" cy="488993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398" b="1" dirty="0"/>
              <a:t>CONDICIONES ESPECIFICAS DE LAS AREAS DE ELABORACIÓN </a:t>
            </a:r>
          </a:p>
          <a:p>
            <a:pPr algn="just"/>
            <a:endParaRPr lang="es-ES" sz="2398" b="1" dirty="0"/>
          </a:p>
          <a:p>
            <a:pPr algn="just"/>
            <a:r>
              <a:rPr lang="es-ES" sz="2398" b="1" dirty="0"/>
              <a:t>PISOS Y DRENAJES</a:t>
            </a:r>
          </a:p>
          <a:p>
            <a:pPr marL="342797" indent="-342797" algn="just">
              <a:buFont typeface="Arial" panose="020B0604020202020204" pitchFamily="34" charset="0"/>
              <a:buChar char="•"/>
            </a:pPr>
            <a:r>
              <a:rPr lang="es-ES" sz="2399" dirty="0"/>
              <a:t>Su acabado debe ser liso,</a:t>
            </a:r>
            <a:r>
              <a:rPr lang="es-CO" sz="2399" dirty="0"/>
              <a:t> resistentes, no porosos, impermeables, no absorbentes, no deslizantes</a:t>
            </a:r>
            <a:r>
              <a:rPr lang="es-ES" sz="2399" dirty="0"/>
              <a:t> para facilitar la limpieza y evitar la acumulación de suciedad. </a:t>
            </a:r>
          </a:p>
          <a:p>
            <a:pPr marL="342797" indent="-342797" algn="just">
              <a:buFont typeface="Arial" panose="020B0604020202020204" pitchFamily="34" charset="0"/>
              <a:buChar char="•"/>
            </a:pPr>
            <a:r>
              <a:rPr lang="es-ES" sz="2399" dirty="0"/>
              <a:t>Resistente y con pendiente del 2% para evacuar las aguas residuales en caso de ser necesario.</a:t>
            </a:r>
          </a:p>
          <a:p>
            <a:pPr marL="342797" indent="-342797" algn="just">
              <a:buFont typeface="Arial" panose="020B0604020202020204" pitchFamily="34" charset="0"/>
              <a:buChar char="•"/>
            </a:pPr>
            <a:r>
              <a:rPr lang="es-ES" sz="2399" dirty="0"/>
              <a:t>Los desagües deben ser cubiertos con rejillas para evitar que se tape las cañerías y estar dotados de sifón para impedir los males olores que pueden contaminar el producto, y si se requieren trampas adecuadas para grasas y/o sólidos, deben estar diseñadas de forma que permitan su limpieza. </a:t>
            </a:r>
            <a:endParaRPr lang="es-ES" sz="2398" b="1" dirty="0"/>
          </a:p>
          <a:p>
            <a:pPr marL="342797" indent="-342797" algn="just">
              <a:buFont typeface="Arial" panose="020B0604020202020204" pitchFamily="34" charset="0"/>
              <a:buChar char="•"/>
            </a:pPr>
            <a:endParaRPr lang="es-ES" sz="2398" b="1" dirty="0"/>
          </a:p>
        </p:txBody>
      </p:sp>
      <p:pic>
        <p:nvPicPr>
          <p:cNvPr id="4" name="Picture 4" descr="Biosystems: Mantenimiento a Drenajes y Control de Plag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908" y="5026927"/>
            <a:ext cx="4331812" cy="179594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Por qué es tan importante el revestimiento de pisos en su plan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2725" y="4869160"/>
            <a:ext cx="3349529" cy="178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60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E071A1-1166-4E7A-AE3A-0D5D7671B7EC}"/>
              </a:ext>
            </a:extLst>
          </p:cNvPr>
          <p:cNvPicPr>
            <a:picLocks noChangeAspect="1"/>
          </p:cNvPicPr>
          <p:nvPr/>
        </p:nvPicPr>
        <p:blipFill>
          <a:blip r:embed="rId2"/>
          <a:stretch>
            <a:fillRect/>
          </a:stretch>
        </p:blipFill>
        <p:spPr>
          <a:xfrm>
            <a:off x="1125860" y="692696"/>
            <a:ext cx="9433048" cy="5091404"/>
          </a:xfrm>
          <a:prstGeom prst="rect">
            <a:avLst/>
          </a:prstGeom>
        </p:spPr>
      </p:pic>
    </p:spTree>
    <p:extLst>
      <p:ext uri="{BB962C8B-B14F-4D97-AF65-F5344CB8AC3E}">
        <p14:creationId xmlns:p14="http://schemas.microsoft.com/office/powerpoint/2010/main" val="25496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3892" y="548680"/>
            <a:ext cx="3744416" cy="585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4332" y="548680"/>
            <a:ext cx="4752528" cy="29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stretch>
            <a:fillRect/>
          </a:stretch>
        </p:blipFill>
        <p:spPr>
          <a:xfrm>
            <a:off x="6310436" y="3465255"/>
            <a:ext cx="3224686" cy="3238123"/>
          </a:xfrm>
          <a:prstGeom prst="rect">
            <a:avLst/>
          </a:prstGeom>
        </p:spPr>
      </p:pic>
    </p:spTree>
    <p:extLst>
      <p:ext uri="{BB962C8B-B14F-4D97-AF65-F5344CB8AC3E}">
        <p14:creationId xmlns:p14="http://schemas.microsoft.com/office/powerpoint/2010/main" val="112014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5780" y="1052736"/>
            <a:ext cx="11295080" cy="4153573"/>
          </a:xfrm>
          <a:prstGeom prst="rect">
            <a:avLst/>
          </a:prstGeom>
        </p:spPr>
        <p:txBody>
          <a:bodyPr wrap="none">
            <a:spAutoFit/>
          </a:bodyPr>
          <a:lstStyle/>
          <a:p>
            <a:r>
              <a:rPr lang="es-ES" sz="2399" b="1" dirty="0"/>
              <a:t>TECHOS, ILUMINACION Y VENTILACION </a:t>
            </a:r>
          </a:p>
          <a:p>
            <a:endParaRPr lang="es-ES" sz="2399" dirty="0"/>
          </a:p>
          <a:p>
            <a:pPr marL="342900" indent="-342900" algn="just">
              <a:buFont typeface="Arial" panose="020B0604020202020204" pitchFamily="34" charset="0"/>
              <a:buChar char="•"/>
            </a:pPr>
            <a:r>
              <a:rPr lang="es-ES" sz="2399" dirty="0"/>
              <a:t>Techos sin cortes ni grietas que acumulen suciedad o favorezcan el </a:t>
            </a:r>
          </a:p>
          <a:p>
            <a:pPr algn="just"/>
            <a:r>
              <a:rPr lang="es-ES" sz="2399" dirty="0"/>
              <a:t>crecimiento de hongos, en caso de contar con techos falsos deberán ser </a:t>
            </a:r>
          </a:p>
          <a:p>
            <a:pPr algn="just"/>
            <a:r>
              <a:rPr lang="es-ES" sz="2399" dirty="0"/>
              <a:t>Construidos en material impermeable, resistente y liso con acceso a limpieza </a:t>
            </a:r>
          </a:p>
          <a:p>
            <a:pPr algn="just"/>
            <a:r>
              <a:rPr lang="es-ES" sz="2399" dirty="0"/>
              <a:t>desinfección.</a:t>
            </a:r>
          </a:p>
          <a:p>
            <a:pPr marL="342900" indent="-342900" algn="just">
              <a:buFont typeface="Arial" panose="020B0604020202020204" pitchFamily="34" charset="0"/>
              <a:buChar char="•"/>
            </a:pPr>
            <a:r>
              <a:rPr lang="es-ES" sz="2399" dirty="0"/>
              <a:t>Ventilación: prevenir la condensación del vapor, acumulación del polvo y facilitar </a:t>
            </a:r>
          </a:p>
          <a:p>
            <a:pPr algn="just"/>
            <a:r>
              <a:rPr lang="es-ES" sz="2399" dirty="0"/>
              <a:t>la remoción del calor, los extractores de olores deben encontrarse en buen estado de </a:t>
            </a:r>
          </a:p>
          <a:p>
            <a:pPr algn="just"/>
            <a:r>
              <a:rPr lang="es-ES" sz="2399" dirty="0"/>
              <a:t>Mantenimiento.</a:t>
            </a:r>
          </a:p>
          <a:p>
            <a:pPr marL="342900" indent="-342900" algn="just">
              <a:buFont typeface="Arial" panose="020B0604020202020204" pitchFamily="34" charset="0"/>
              <a:buChar char="•"/>
            </a:pPr>
            <a:r>
              <a:rPr lang="es-ES" sz="2399" dirty="0"/>
              <a:t>Iluminación puede ser natural o artificial, estar protegidas para evitar caída de </a:t>
            </a:r>
          </a:p>
          <a:p>
            <a:pPr algn="just"/>
            <a:r>
              <a:rPr lang="es-ES" sz="2399" dirty="0"/>
              <a:t>partículas extrañas.</a:t>
            </a:r>
          </a:p>
        </p:txBody>
      </p:sp>
    </p:spTree>
    <p:extLst>
      <p:ext uri="{BB962C8B-B14F-4D97-AF65-F5344CB8AC3E}">
        <p14:creationId xmlns:p14="http://schemas.microsoft.com/office/powerpoint/2010/main" val="39948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5B3208-962A-4F60-859D-D3C037E6BA96}"/>
              </a:ext>
            </a:extLst>
          </p:cNvPr>
          <p:cNvPicPr>
            <a:picLocks noChangeAspect="1"/>
          </p:cNvPicPr>
          <p:nvPr/>
        </p:nvPicPr>
        <p:blipFill>
          <a:blip r:embed="rId2"/>
          <a:stretch>
            <a:fillRect/>
          </a:stretch>
        </p:blipFill>
        <p:spPr>
          <a:xfrm>
            <a:off x="1053852" y="692696"/>
            <a:ext cx="9470384" cy="5114008"/>
          </a:xfrm>
          <a:prstGeom prst="rect">
            <a:avLst/>
          </a:prstGeom>
        </p:spPr>
      </p:pic>
    </p:spTree>
    <p:extLst>
      <p:ext uri="{BB962C8B-B14F-4D97-AF65-F5344CB8AC3E}">
        <p14:creationId xmlns:p14="http://schemas.microsoft.com/office/powerpoint/2010/main" val="122747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0769" y="528015"/>
            <a:ext cx="6279796" cy="461537"/>
          </a:xfrm>
          <a:prstGeom prst="rect">
            <a:avLst/>
          </a:prstGeom>
        </p:spPr>
        <p:txBody>
          <a:bodyPr wrap="none">
            <a:spAutoFit/>
          </a:bodyPr>
          <a:lstStyle/>
          <a:p>
            <a:r>
              <a:rPr lang="es-ES" sz="2399" b="1" dirty="0"/>
              <a:t>TECHOS, ILUMINACION Y VENTILACION </a:t>
            </a:r>
          </a:p>
        </p:txBody>
      </p:sp>
      <p:pic>
        <p:nvPicPr>
          <p:cNvPr id="4098" name="Picture 2" descr="que son las mallas mosqui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00" y="1231998"/>
            <a:ext cx="4778503" cy="23040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 Puertas para Hoteles y Restaurantes KAVIDO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 y="3778480"/>
            <a:ext cx="3731319" cy="25211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e lámpara de techo elegir para mi cocina - Blog de ilumin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368" y="989560"/>
            <a:ext cx="4180205" cy="278892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srcRect b="42042"/>
          <a:stretch/>
        </p:blipFill>
        <p:spPr>
          <a:xfrm>
            <a:off x="4767432" y="4109326"/>
            <a:ext cx="5666078" cy="2190315"/>
          </a:xfrm>
          <a:prstGeom prst="rect">
            <a:avLst/>
          </a:prstGeom>
        </p:spPr>
      </p:pic>
      <p:pic>
        <p:nvPicPr>
          <p:cNvPr id="3" name="Imagen 2"/>
          <p:cNvPicPr>
            <a:picLocks noChangeAspect="1"/>
          </p:cNvPicPr>
          <p:nvPr/>
        </p:nvPicPr>
        <p:blipFill>
          <a:blip r:embed="rId6"/>
          <a:stretch>
            <a:fillRect/>
          </a:stretch>
        </p:blipFill>
        <p:spPr>
          <a:xfrm>
            <a:off x="9737762" y="1785572"/>
            <a:ext cx="2235583" cy="2661408"/>
          </a:xfrm>
          <a:prstGeom prst="rect">
            <a:avLst/>
          </a:prstGeom>
        </p:spPr>
      </p:pic>
      <p:sp>
        <p:nvSpPr>
          <p:cNvPr id="5" name="Cruz 4"/>
          <p:cNvSpPr/>
          <p:nvPr/>
        </p:nvSpPr>
        <p:spPr>
          <a:xfrm rot="2633908">
            <a:off x="10505685" y="3427973"/>
            <a:ext cx="699735" cy="701013"/>
          </a:xfrm>
          <a:prstGeom prst="plus">
            <a:avLst>
              <a:gd name="adj" fmla="val 351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399"/>
          </a:p>
        </p:txBody>
      </p:sp>
    </p:spTree>
    <p:extLst>
      <p:ext uri="{BB962C8B-B14F-4D97-AF65-F5344CB8AC3E}">
        <p14:creationId xmlns:p14="http://schemas.microsoft.com/office/powerpoint/2010/main" val="54623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rtl="0"/>
            <a:r>
              <a:rPr lang="es-ES" noProof="0"/>
              <a:t>AGREGAR UN PIE DE PÁGINA</a:t>
            </a:r>
            <a:endParaRPr lang="es-ES" noProof="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19</a:t>
            </a:fld>
            <a:endParaRPr lang="es-ES" noProof="0" dirty="0"/>
          </a:p>
        </p:txBody>
      </p:sp>
      <p:pic>
        <p:nvPicPr>
          <p:cNvPr id="4" name="Imagen 3"/>
          <p:cNvPicPr>
            <a:picLocks noChangeAspect="1"/>
          </p:cNvPicPr>
          <p:nvPr/>
        </p:nvPicPr>
        <p:blipFill>
          <a:blip r:embed="rId2"/>
          <a:stretch>
            <a:fillRect/>
          </a:stretch>
        </p:blipFill>
        <p:spPr>
          <a:xfrm>
            <a:off x="981844" y="299674"/>
            <a:ext cx="4121715" cy="3667486"/>
          </a:xfrm>
          <a:prstGeom prst="rect">
            <a:avLst/>
          </a:prstGeom>
        </p:spPr>
      </p:pic>
      <p:pic>
        <p:nvPicPr>
          <p:cNvPr id="5" name="Imagen 4"/>
          <p:cNvPicPr>
            <a:picLocks noChangeAspect="1"/>
          </p:cNvPicPr>
          <p:nvPr/>
        </p:nvPicPr>
        <p:blipFill>
          <a:blip r:embed="rId3"/>
          <a:stretch>
            <a:fillRect/>
          </a:stretch>
        </p:blipFill>
        <p:spPr>
          <a:xfrm>
            <a:off x="5817721" y="299674"/>
            <a:ext cx="4669179" cy="3506129"/>
          </a:xfrm>
          <a:prstGeom prst="rect">
            <a:avLst/>
          </a:prstGeom>
        </p:spPr>
      </p:pic>
      <p:pic>
        <p:nvPicPr>
          <p:cNvPr id="6"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249" y="4099817"/>
            <a:ext cx="4832903" cy="2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0396" y="3995395"/>
            <a:ext cx="4797328" cy="273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27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19205" y="638750"/>
            <a:ext cx="10299557" cy="461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399" b="1" dirty="0"/>
              <a:t>NORMATIVA SANITARIA</a:t>
            </a:r>
          </a:p>
        </p:txBody>
      </p:sp>
      <p:sp>
        <p:nvSpPr>
          <p:cNvPr id="8" name="Rectángulo 7"/>
          <p:cNvSpPr/>
          <p:nvPr/>
        </p:nvSpPr>
        <p:spPr>
          <a:xfrm>
            <a:off x="899736" y="1517032"/>
            <a:ext cx="10219027" cy="230755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399" b="1" dirty="0"/>
              <a:t>LEY 9 DE 1979: </a:t>
            </a:r>
            <a:r>
              <a:rPr lang="es-ES" b="1" dirty="0"/>
              <a:t>“</a:t>
            </a:r>
            <a:r>
              <a:rPr lang="es-ES" b="1" i="1" dirty="0"/>
              <a:t>Por la cual se dictan Medidas Sanitarias.”</a:t>
            </a:r>
            <a:endParaRPr lang="es-ES" sz="2399" b="1" dirty="0"/>
          </a:p>
          <a:p>
            <a:pPr algn="just"/>
            <a:endParaRPr lang="es-ES" sz="2399" b="1" dirty="0"/>
          </a:p>
          <a:p>
            <a:pPr algn="just"/>
            <a:r>
              <a:rPr lang="es-ES" sz="2399" b="1" dirty="0"/>
              <a:t>RESOLUCION 2674 DEL 2013: </a:t>
            </a:r>
            <a:r>
              <a:rPr lang="es-ES" sz="2399" dirty="0"/>
              <a:t>establece los requisitos sanitarios que deben cumplir todas las personas naturales o jurídicas que ejercen actividades de fabricación, procesamiento, comercialización de alimentos.</a:t>
            </a:r>
          </a:p>
          <a:p>
            <a:pPr algn="just"/>
            <a:endParaRPr lang="es-ES" sz="2399" dirty="0"/>
          </a:p>
        </p:txBody>
      </p:sp>
    </p:spTree>
    <p:extLst>
      <p:ext uri="{BB962C8B-B14F-4D97-AF65-F5344CB8AC3E}">
        <p14:creationId xmlns:p14="http://schemas.microsoft.com/office/powerpoint/2010/main" val="285901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1886" y="528014"/>
            <a:ext cx="4491407" cy="461417"/>
          </a:xfrm>
          <a:prstGeom prst="rect">
            <a:avLst/>
          </a:prstGeom>
        </p:spPr>
        <p:txBody>
          <a:bodyPr wrap="none">
            <a:spAutoFit/>
          </a:bodyPr>
          <a:lstStyle/>
          <a:p>
            <a:r>
              <a:rPr lang="es-ES" sz="2399" b="1" dirty="0"/>
              <a:t>INSTALACIONES SANITARIAS</a:t>
            </a:r>
          </a:p>
        </p:txBody>
      </p:sp>
      <p:pic>
        <p:nvPicPr>
          <p:cNvPr id="5" name="Imagen 4"/>
          <p:cNvPicPr>
            <a:picLocks noChangeAspect="1"/>
          </p:cNvPicPr>
          <p:nvPr/>
        </p:nvPicPr>
        <p:blipFill>
          <a:blip r:embed="rId2"/>
          <a:stretch>
            <a:fillRect/>
          </a:stretch>
        </p:blipFill>
        <p:spPr>
          <a:xfrm>
            <a:off x="222010" y="1250749"/>
            <a:ext cx="5522017" cy="3882510"/>
          </a:xfrm>
          <a:prstGeom prst="rect">
            <a:avLst/>
          </a:prstGeom>
        </p:spPr>
      </p:pic>
      <p:pic>
        <p:nvPicPr>
          <p:cNvPr id="1028" name="Picture 4" descr="Un legislador porteño propuso que los bares y restaurantes cobren el uso de  los baños a quienes no son clientes - Infob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1663" y="105814"/>
            <a:ext cx="4706153" cy="35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5196702" y="3313449"/>
            <a:ext cx="2558443" cy="3415051"/>
          </a:xfrm>
          <a:prstGeom prst="rect">
            <a:avLst/>
          </a:prstGeom>
        </p:spPr>
      </p:pic>
      <p:pic>
        <p:nvPicPr>
          <p:cNvPr id="4" name="Imagen 3"/>
          <p:cNvPicPr>
            <a:picLocks noChangeAspect="1"/>
          </p:cNvPicPr>
          <p:nvPr/>
        </p:nvPicPr>
        <p:blipFill rotWithShape="1">
          <a:blip r:embed="rId5"/>
          <a:srcRect r="50666"/>
          <a:stretch/>
        </p:blipFill>
        <p:spPr>
          <a:xfrm>
            <a:off x="7755144" y="3680264"/>
            <a:ext cx="2864374" cy="3048236"/>
          </a:xfrm>
          <a:prstGeom prst="rect">
            <a:avLst/>
          </a:prstGeom>
        </p:spPr>
      </p:pic>
    </p:spTree>
    <p:extLst>
      <p:ext uri="{BB962C8B-B14F-4D97-AF65-F5344CB8AC3E}">
        <p14:creationId xmlns:p14="http://schemas.microsoft.com/office/powerpoint/2010/main" val="19355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44903" y="181351"/>
            <a:ext cx="10771246" cy="26767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398" b="1" dirty="0"/>
              <a:t>EQUIPOS Y UTENSILIOS</a:t>
            </a:r>
          </a:p>
          <a:p>
            <a:endParaRPr lang="es-ES" sz="2398" b="1" dirty="0"/>
          </a:p>
          <a:p>
            <a:pPr marL="342797" indent="-342797" algn="just">
              <a:buFont typeface="Arial" panose="020B0604020202020204" pitchFamily="34" charset="0"/>
              <a:buChar char="•"/>
            </a:pPr>
            <a:r>
              <a:rPr lang="es-ES" sz="2399" dirty="0"/>
              <a:t>Todo el equipo y utensilios serán diseñados y construidos con un material que pueda limpiarse y mantenerse adecuadamente. El diseño, construcción y uso del equipo y utensilios deberá evitar la adulteración de los alimentos con lubricantes, combustibles, fragmentos de metal, agua contaminada, y cualquier otro tipo de contaminantes.</a:t>
            </a:r>
            <a:endParaRPr lang="es-ES" sz="2398" b="1" dirty="0"/>
          </a:p>
        </p:txBody>
      </p:sp>
      <p:pic>
        <p:nvPicPr>
          <p:cNvPr id="21506" name="Picture 2" descr="Equipos profesionales para el manejo de materiales en la industria de  alimen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284" y="2968179"/>
            <a:ext cx="3497242" cy="36334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CHARON PALO SERVID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4294" y="3227346"/>
            <a:ext cx="4034052" cy="268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538980" y="323598"/>
            <a:ext cx="3499082" cy="2423438"/>
          </a:xfrm>
          <a:prstGeom prst="rect">
            <a:avLst/>
          </a:prstGeom>
        </p:spPr>
      </p:pic>
      <p:pic>
        <p:nvPicPr>
          <p:cNvPr id="4" name="Imagen 3"/>
          <p:cNvPicPr>
            <a:picLocks noChangeAspect="1"/>
          </p:cNvPicPr>
          <p:nvPr/>
        </p:nvPicPr>
        <p:blipFill>
          <a:blip r:embed="rId3"/>
          <a:stretch>
            <a:fillRect/>
          </a:stretch>
        </p:blipFill>
        <p:spPr>
          <a:xfrm>
            <a:off x="7141380" y="705880"/>
            <a:ext cx="4825977" cy="2361176"/>
          </a:xfrm>
          <a:prstGeom prst="rect">
            <a:avLst/>
          </a:prstGeom>
        </p:spPr>
      </p:pic>
      <p:pic>
        <p:nvPicPr>
          <p:cNvPr id="5" name="Imagen 4"/>
          <p:cNvPicPr>
            <a:picLocks noChangeAspect="1"/>
          </p:cNvPicPr>
          <p:nvPr/>
        </p:nvPicPr>
        <p:blipFill>
          <a:blip r:embed="rId4"/>
          <a:stretch>
            <a:fillRect/>
          </a:stretch>
        </p:blipFill>
        <p:spPr>
          <a:xfrm>
            <a:off x="6809689" y="3067055"/>
            <a:ext cx="3830773" cy="2873080"/>
          </a:xfrm>
          <a:prstGeom prst="rect">
            <a:avLst/>
          </a:prstGeom>
        </p:spPr>
      </p:pic>
      <p:pic>
        <p:nvPicPr>
          <p:cNvPr id="5126" name="Picture 6" descr="Por qué no deberías usar utensilios de cocina de mad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04" y="4425389"/>
            <a:ext cx="3571085" cy="1745294"/>
          </a:xfrm>
          <a:prstGeom prst="rect">
            <a:avLst/>
          </a:prstGeom>
          <a:noFill/>
          <a:extLst>
            <a:ext uri="{909E8E84-426E-40DD-AFC4-6F175D3DCCD1}">
              <a14:hiddenFill xmlns:a14="http://schemas.microsoft.com/office/drawing/2010/main">
                <a:solidFill>
                  <a:srgbClr val="FFFFFF"/>
                </a:solidFill>
              </a14:hiddenFill>
            </a:ext>
          </a:extLst>
        </p:spPr>
      </p:pic>
      <p:sp>
        <p:nvSpPr>
          <p:cNvPr id="6" name="Cruz 5"/>
          <p:cNvSpPr/>
          <p:nvPr/>
        </p:nvSpPr>
        <p:spPr>
          <a:xfrm rot="2501227">
            <a:off x="1975736" y="4089874"/>
            <a:ext cx="892020" cy="827445"/>
          </a:xfrm>
          <a:prstGeom prst="plus">
            <a:avLst>
              <a:gd name="adj" fmla="val 3982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399"/>
          </a:p>
        </p:txBody>
      </p:sp>
      <p:sp>
        <p:nvSpPr>
          <p:cNvPr id="7" name="Forma en L 6"/>
          <p:cNvSpPr/>
          <p:nvPr/>
        </p:nvSpPr>
        <p:spPr>
          <a:xfrm rot="19014633">
            <a:off x="10701647" y="3705228"/>
            <a:ext cx="971284" cy="562603"/>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399"/>
          </a:p>
        </p:txBody>
      </p:sp>
      <p:pic>
        <p:nvPicPr>
          <p:cNvPr id="2" name="Imagen 1"/>
          <p:cNvPicPr>
            <a:picLocks noChangeAspect="1"/>
          </p:cNvPicPr>
          <p:nvPr/>
        </p:nvPicPr>
        <p:blipFill>
          <a:blip r:embed="rId6"/>
          <a:stretch>
            <a:fillRect/>
          </a:stretch>
        </p:blipFill>
        <p:spPr>
          <a:xfrm>
            <a:off x="550637" y="1285268"/>
            <a:ext cx="3742217" cy="2804667"/>
          </a:xfrm>
          <a:prstGeom prst="rect">
            <a:avLst/>
          </a:prstGeom>
        </p:spPr>
      </p:pic>
    </p:spTree>
    <p:extLst>
      <p:ext uri="{BB962C8B-B14F-4D97-AF65-F5344CB8AC3E}">
        <p14:creationId xmlns:p14="http://schemas.microsoft.com/office/powerpoint/2010/main" val="70128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2781" y="342675"/>
            <a:ext cx="10771246" cy="61231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799" b="1" dirty="0"/>
              <a:t>Condiciones de instalación y funcionamiento.</a:t>
            </a:r>
          </a:p>
          <a:p>
            <a:pPr algn="just"/>
            <a:endParaRPr lang="es-ES" sz="2799" b="1" dirty="0"/>
          </a:p>
          <a:p>
            <a:pPr marL="457063" indent="-457063" algn="just">
              <a:buFont typeface="Arial" panose="020B0604020202020204" pitchFamily="34" charset="0"/>
              <a:buChar char="•"/>
            </a:pPr>
            <a:r>
              <a:rPr lang="es-ES" sz="2799" dirty="0"/>
              <a:t>Los equipos deben estar instalados y ubicados según la secuencia lógica del proceso tecnológico, desde la recepción de las materias primas y demás ingredientes, hasta el envasado y embalaje del producto terminado.</a:t>
            </a:r>
          </a:p>
          <a:p>
            <a:pPr marL="457063" indent="-457063" algn="just">
              <a:buFont typeface="Arial" panose="020B0604020202020204" pitchFamily="34" charset="0"/>
              <a:buChar char="•"/>
            </a:pPr>
            <a:r>
              <a:rPr lang="es-ES" sz="2799" dirty="0"/>
              <a:t>La distancia entre los equipos y las paredes perimetrales, columnas u otros elementos de la edificación, debe ser tal que les permita funcionar adecuadamente y facilite el acceso para la inspección, mantenimiento, limpieza y desinfección.</a:t>
            </a:r>
          </a:p>
          <a:p>
            <a:pPr marL="457063" indent="-457063" algn="just">
              <a:buFont typeface="Arial" panose="020B0604020202020204" pitchFamily="34" charset="0"/>
              <a:buChar char="•"/>
            </a:pPr>
            <a:r>
              <a:rPr lang="es-ES" sz="2799" dirty="0"/>
              <a:t> Los equipos que se utilicen en operaciones críticas para lograr la inocuidad del alimento, deben estar dotados de los instrumentos y accesorios requeridos para la medición y registro de las variables del proceso. </a:t>
            </a:r>
            <a:endParaRPr lang="es-CO" sz="2799" b="1" dirty="0"/>
          </a:p>
        </p:txBody>
      </p:sp>
    </p:spTree>
    <p:extLst>
      <p:ext uri="{BB962C8B-B14F-4D97-AF65-F5344CB8AC3E}">
        <p14:creationId xmlns:p14="http://schemas.microsoft.com/office/powerpoint/2010/main" val="9688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lanza Digital Para Alimentos 12 Lb De Capacidad, | Envío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109" y="1298727"/>
            <a:ext cx="2481297" cy="226294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60768" y="528015"/>
            <a:ext cx="7340996" cy="461417"/>
          </a:xfrm>
          <a:prstGeom prst="rect">
            <a:avLst/>
          </a:prstGeom>
        </p:spPr>
        <p:txBody>
          <a:bodyPr wrap="none">
            <a:spAutoFit/>
          </a:bodyPr>
          <a:lstStyle/>
          <a:p>
            <a:r>
              <a:rPr lang="es-ES" sz="2399" b="1" dirty="0"/>
              <a:t>MANTENIMIENTO Y CALIBRACIÓN DE EQUIPOS</a:t>
            </a:r>
          </a:p>
        </p:txBody>
      </p:sp>
      <p:pic>
        <p:nvPicPr>
          <p:cNvPr id="2052" name="Picture 4" descr="COMO CAMBIAR LA CUCHILLA DE LICUADORA OSTER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62" y="1320632"/>
            <a:ext cx="3984069" cy="22410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everas, Nevecones, Enfriadores, Congeladores y dispensadores de Agua. -  Técnicos Y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9579" y="989560"/>
            <a:ext cx="3148508" cy="419801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4932829" y="3714125"/>
            <a:ext cx="3456936" cy="1814891"/>
          </a:xfrm>
          <a:prstGeom prst="rect">
            <a:avLst/>
          </a:prstGeom>
        </p:spPr>
      </p:pic>
      <p:pic>
        <p:nvPicPr>
          <p:cNvPr id="2" name="Imagen 1"/>
          <p:cNvPicPr>
            <a:picLocks noChangeAspect="1"/>
          </p:cNvPicPr>
          <p:nvPr/>
        </p:nvPicPr>
        <p:blipFill>
          <a:blip r:embed="rId6"/>
          <a:stretch>
            <a:fillRect/>
          </a:stretch>
        </p:blipFill>
        <p:spPr>
          <a:xfrm>
            <a:off x="468962" y="3818349"/>
            <a:ext cx="4041676" cy="2738442"/>
          </a:xfrm>
          <a:prstGeom prst="rect">
            <a:avLst/>
          </a:prstGeom>
        </p:spPr>
      </p:pic>
    </p:spTree>
    <p:extLst>
      <p:ext uri="{BB962C8B-B14F-4D97-AF65-F5344CB8AC3E}">
        <p14:creationId xmlns:p14="http://schemas.microsoft.com/office/powerpoint/2010/main" val="400478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2781" y="342676"/>
            <a:ext cx="10771246" cy="52616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799" b="1" dirty="0"/>
              <a:t>INSTALACIONES ELECTRICAS</a:t>
            </a:r>
          </a:p>
          <a:p>
            <a:pPr algn="just"/>
            <a:endParaRPr lang="es-ES" sz="2799" dirty="0"/>
          </a:p>
          <a:p>
            <a:pPr algn="just"/>
            <a:endParaRPr lang="es-ES" sz="2799" dirty="0"/>
          </a:p>
          <a:p>
            <a:pPr algn="just"/>
            <a:r>
              <a:rPr lang="es-ES" sz="2799" dirty="0"/>
              <a:t>Se debe contar con instalación eléctrica de capacidad suficiente para alimentar las necesidades de consumo: Iluminación, funcionamiento de equipos y ducha. </a:t>
            </a:r>
          </a:p>
          <a:p>
            <a:pPr algn="just"/>
            <a:r>
              <a:rPr lang="es-ES" sz="2799" dirty="0"/>
              <a:t>En caso de cortes o fallas imprevistas se debe tomar las medidas necesarias (por ejemplo, la adquisición de un generador) para garantizar la secuencia de operaciones que no pueden ser interrumpidas, como ser la conservación de la materia prima. </a:t>
            </a:r>
          </a:p>
          <a:p>
            <a:pPr algn="just"/>
            <a:r>
              <a:rPr lang="es-ES" sz="2799" dirty="0"/>
              <a:t>Los focos, lámparas o luminarias deben ser de tipo inocuo, estar en buen estado y limpios</a:t>
            </a:r>
            <a:endParaRPr lang="es-ES" sz="2799" b="1" dirty="0"/>
          </a:p>
        </p:txBody>
      </p:sp>
    </p:spTree>
    <p:extLst>
      <p:ext uri="{BB962C8B-B14F-4D97-AF65-F5344CB8AC3E}">
        <p14:creationId xmlns:p14="http://schemas.microsoft.com/office/powerpoint/2010/main" val="7569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3793" y="745282"/>
            <a:ext cx="10774052" cy="267675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399" b="1" dirty="0"/>
              <a:t>SUPERFICIES DE CONTACTO CON EL ALIMENTO</a:t>
            </a:r>
          </a:p>
          <a:p>
            <a:endParaRPr lang="es-ES" sz="2399" b="1" dirty="0"/>
          </a:p>
          <a:p>
            <a:pPr algn="just"/>
            <a:r>
              <a:rPr lang="es-ES" sz="2399" dirty="0"/>
              <a:t>Deben ser de acabado liso, no poroso ni absorbente, que se pueda realizar fácilmente la limpieza y desinfección, estas superficies no deben desprender residuos ni cuerpos extraños que puedan adherirse al alimento.</a:t>
            </a:r>
          </a:p>
          <a:p>
            <a:pPr algn="just"/>
            <a:r>
              <a:rPr lang="es-ES" sz="2399" dirty="0"/>
              <a:t>Utensilios de material desechable, son de único uso.</a:t>
            </a:r>
          </a:p>
          <a:p>
            <a:pPr algn="just"/>
            <a:endParaRPr lang="es-ES" sz="2399" b="1" dirty="0"/>
          </a:p>
        </p:txBody>
      </p:sp>
      <p:pic>
        <p:nvPicPr>
          <p:cNvPr id="5"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322" y="3422040"/>
            <a:ext cx="7766993" cy="322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04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66618" y="843227"/>
            <a:ext cx="9256419" cy="5204194"/>
          </a:xfrm>
          <a:prstGeom prst="rect">
            <a:avLst/>
          </a:prstGeom>
        </p:spPr>
      </p:pic>
      <p:sp>
        <p:nvSpPr>
          <p:cNvPr id="3" name="Elipse 2"/>
          <p:cNvSpPr/>
          <p:nvPr/>
        </p:nvSpPr>
        <p:spPr>
          <a:xfrm>
            <a:off x="8710657" y="954234"/>
            <a:ext cx="1684669" cy="1645491"/>
          </a:xfrm>
          <a:prstGeom prst="ellipse">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s-CO" sz="2399"/>
          </a:p>
        </p:txBody>
      </p:sp>
    </p:spTree>
    <p:extLst>
      <p:ext uri="{BB962C8B-B14F-4D97-AF65-F5344CB8AC3E}">
        <p14:creationId xmlns:p14="http://schemas.microsoft.com/office/powerpoint/2010/main" val="40737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81844" y="693325"/>
            <a:ext cx="10459506" cy="2307555"/>
          </a:xfrm>
          <a:prstGeom prst="rect">
            <a:avLst/>
          </a:prstGeom>
        </p:spPr>
        <p:txBody>
          <a:bodyPr wrap="square">
            <a:spAutoFit/>
          </a:bodyPr>
          <a:lstStyle/>
          <a:p>
            <a:pPr algn="just"/>
            <a:r>
              <a:rPr lang="es-ES" sz="2399" dirty="0">
                <a:latin typeface="Arial" panose="020B0604020202020204" pitchFamily="34" charset="0"/>
                <a:cs typeface="Arial" panose="020B0604020202020204" pitchFamily="34" charset="0"/>
              </a:rPr>
              <a:t>Teniendo en cuenta la</a:t>
            </a:r>
            <a:r>
              <a:rPr lang="es-ES" sz="2399" b="1" dirty="0">
                <a:latin typeface="Arial" panose="020B0604020202020204" pitchFamily="34" charset="0"/>
                <a:cs typeface="Arial" panose="020B0604020202020204" pitchFamily="34" charset="0"/>
              </a:rPr>
              <a:t> Resolución N° 2674 de 2013 </a:t>
            </a:r>
            <a:r>
              <a:rPr lang="es-ES" sz="2399" dirty="0">
                <a:latin typeface="Arial" panose="020B0604020202020204" pitchFamily="34" charset="0"/>
                <a:cs typeface="Arial" panose="020B0604020202020204" pitchFamily="34" charset="0"/>
              </a:rPr>
              <a:t>del Ministerio de Salud y Protección Social, en su capítulo VI artículo 26, el plan de saneamiento debe incluir como mínimo los procedimientos, cronogramas, registros, listas de chequeo y responsables de cuatro programas estructurantes, los cuales se establecen en el desarrollo del presente Plan:</a:t>
            </a:r>
          </a:p>
          <a:p>
            <a:pPr algn="just"/>
            <a:endParaRPr lang="es-ES" sz="2399"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1529979169"/>
              </p:ext>
            </p:extLst>
          </p:nvPr>
        </p:nvGraphicFramePr>
        <p:xfrm>
          <a:off x="1692394" y="2409324"/>
          <a:ext cx="8246322" cy="4896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1966174" y="2514566"/>
            <a:ext cx="1380729" cy="1290982"/>
          </a:xfrm>
          <a:prstGeom prst="rect">
            <a:avLst/>
          </a:prstGeom>
        </p:spPr>
      </p:pic>
      <p:pic>
        <p:nvPicPr>
          <p:cNvPr id="3074" name="Picture 2" descr="Resultado de imagen para logo desechos solid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09026" y="2556179"/>
            <a:ext cx="2077248" cy="11560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logo comtrol de plaga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2394" y="4690437"/>
            <a:ext cx="1641448" cy="16414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logo suministro de agua potab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4232" y="4857368"/>
            <a:ext cx="1407198" cy="130758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2890492" y="68853"/>
            <a:ext cx="7439068" cy="1200016"/>
          </a:xfrm>
          <a:prstGeom prst="rect">
            <a:avLst/>
          </a:prstGeom>
        </p:spPr>
        <p:txBody>
          <a:bodyPr wrap="square">
            <a:spAutoFit/>
          </a:bodyPr>
          <a:lstStyle/>
          <a:p>
            <a:r>
              <a:rPr lang="es-ES" sz="3599" b="1" dirty="0">
                <a:solidFill>
                  <a:prstClr val="black"/>
                </a:solidFill>
                <a:latin typeface="Calibri Light" panose="020F0302020204030204"/>
                <a:ea typeface="+mj-ea"/>
                <a:cs typeface="+mj-cs"/>
              </a:rPr>
              <a:t>PLAN DE SANEAMIENTO BASICO:</a:t>
            </a:r>
          </a:p>
          <a:p>
            <a:endParaRPr lang="es-ES" sz="3599" b="1" dirty="0">
              <a:solidFill>
                <a:prstClr val="black"/>
              </a:solidFill>
              <a:latin typeface="Calibri Light" panose="020F0302020204030204"/>
              <a:ea typeface="+mj-ea"/>
              <a:cs typeface="+mj-cs"/>
            </a:endParaRPr>
          </a:p>
        </p:txBody>
      </p:sp>
    </p:spTree>
    <p:extLst>
      <p:ext uri="{BB962C8B-B14F-4D97-AF65-F5344CB8AC3E}">
        <p14:creationId xmlns:p14="http://schemas.microsoft.com/office/powerpoint/2010/main" val="146381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17640" y="795287"/>
            <a:ext cx="5683410" cy="830524"/>
          </a:xfrm>
          <a:prstGeom prst="rect">
            <a:avLst/>
          </a:prstGeom>
        </p:spPr>
        <p:txBody>
          <a:bodyPr wrap="none">
            <a:spAutoFit/>
          </a:bodyPr>
          <a:lstStyle/>
          <a:p>
            <a:pPr lvl="0" algn="just"/>
            <a:r>
              <a:rPr lang="es-ES" sz="2399" b="1" dirty="0">
                <a:solidFill>
                  <a:prstClr val="black"/>
                </a:solidFill>
              </a:rPr>
              <a:t>Programa de Limpieza y Desinfección </a:t>
            </a:r>
          </a:p>
          <a:p>
            <a:pPr lvl="0" algn="just"/>
            <a:endParaRPr lang="es-ES" sz="2399" b="1" dirty="0">
              <a:solidFill>
                <a:prstClr val="black"/>
              </a:solidFill>
            </a:endParaRPr>
          </a:p>
        </p:txBody>
      </p:sp>
      <p:sp>
        <p:nvSpPr>
          <p:cNvPr id="5" name="CuadroTexto 4"/>
          <p:cNvSpPr txBox="1"/>
          <p:nvPr/>
        </p:nvSpPr>
        <p:spPr>
          <a:xfrm>
            <a:off x="1005578" y="1437433"/>
            <a:ext cx="10316970" cy="22454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1999" b="1" dirty="0"/>
              <a:t>OBJETIVO</a:t>
            </a:r>
          </a:p>
          <a:p>
            <a:pPr algn="just"/>
            <a:r>
              <a:rPr lang="es-ES" sz="2399" dirty="0"/>
              <a:t>Reducir al mínimo el peligro de contaminación estableciendo un sistema programado y periódico, que incluya todas las instalaciones y equipos especificando frecuencia, procedimientos, personal responsable y productos utilizados para obtener un producto inocuo y de buena calidad. </a:t>
            </a:r>
            <a:endParaRPr lang="es-CO" sz="2399" dirty="0"/>
          </a:p>
          <a:p>
            <a:endParaRPr lang="es-CO" sz="2399" dirty="0"/>
          </a:p>
        </p:txBody>
      </p:sp>
      <p:pic>
        <p:nvPicPr>
          <p:cNvPr id="6" name="Imagen 5" descr="Janser | Importancia de la Limpieza y la Desinfección de espacios."/>
          <p:cNvPicPr/>
          <p:nvPr/>
        </p:nvPicPr>
        <p:blipFill>
          <a:blip r:embed="rId2">
            <a:extLst>
              <a:ext uri="{28A0092B-C50C-407E-A947-70E740481C1C}">
                <a14:useLocalDpi xmlns:a14="http://schemas.microsoft.com/office/drawing/2010/main" val="0"/>
              </a:ext>
            </a:extLst>
          </a:blip>
          <a:srcRect/>
          <a:stretch>
            <a:fillRect/>
          </a:stretch>
        </p:blipFill>
        <p:spPr bwMode="auto">
          <a:xfrm>
            <a:off x="4054964" y="3716543"/>
            <a:ext cx="3608761" cy="2748779"/>
          </a:xfrm>
          <a:prstGeom prst="rect">
            <a:avLst/>
          </a:prstGeom>
          <a:noFill/>
          <a:ln>
            <a:noFill/>
          </a:ln>
        </p:spPr>
      </p:pic>
    </p:spTree>
    <p:extLst>
      <p:ext uri="{BB962C8B-B14F-4D97-AF65-F5344CB8AC3E}">
        <p14:creationId xmlns:p14="http://schemas.microsoft.com/office/powerpoint/2010/main" val="267319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9796" y="1988840"/>
            <a:ext cx="11117933" cy="23079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4799" b="1" dirty="0">
                <a:latin typeface="Arial Black" panose="020B0A04020102020204" pitchFamily="34" charset="0"/>
              </a:rPr>
              <a:t>¿ Qué son las Buenas Prácticas de Manufactura? O BPMs?</a:t>
            </a:r>
          </a:p>
          <a:p>
            <a:pPr algn="just"/>
            <a:endParaRPr lang="es-ES" sz="4799" b="1" dirty="0">
              <a:latin typeface="Arial Black" panose="020B0A04020102020204" pitchFamily="34" charset="0"/>
            </a:endParaRPr>
          </a:p>
        </p:txBody>
      </p:sp>
    </p:spTree>
    <p:extLst>
      <p:ext uri="{BB962C8B-B14F-4D97-AF65-F5344CB8AC3E}">
        <p14:creationId xmlns:p14="http://schemas.microsoft.com/office/powerpoint/2010/main" val="12784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7980" y="894"/>
            <a:ext cx="10471506" cy="1123748"/>
          </a:xfrm>
        </p:spPr>
        <p:txBody>
          <a:bodyPr>
            <a:normAutofit/>
          </a:bodyPr>
          <a:lstStyle/>
          <a:p>
            <a:pPr algn="ctr"/>
            <a:r>
              <a:rPr lang="es-CO" sz="3999" b="1" dirty="0"/>
              <a:t>Manejo higiénico de equipos e instalaciones</a:t>
            </a:r>
          </a:p>
        </p:txBody>
      </p:sp>
      <p:pic>
        <p:nvPicPr>
          <p:cNvPr id="3" name="Imagen 2"/>
          <p:cNvPicPr>
            <a:picLocks noChangeAspect="1"/>
          </p:cNvPicPr>
          <p:nvPr/>
        </p:nvPicPr>
        <p:blipFill>
          <a:blip r:embed="rId2"/>
          <a:stretch>
            <a:fillRect/>
          </a:stretch>
        </p:blipFill>
        <p:spPr>
          <a:xfrm>
            <a:off x="837981" y="1124641"/>
            <a:ext cx="6425251" cy="5365768"/>
          </a:xfrm>
          <a:prstGeom prst="rect">
            <a:avLst/>
          </a:prstGeom>
        </p:spPr>
      </p:pic>
      <p:pic>
        <p:nvPicPr>
          <p:cNvPr id="4" name="Imagen 3"/>
          <p:cNvPicPr>
            <a:picLocks noChangeAspect="1"/>
          </p:cNvPicPr>
          <p:nvPr/>
        </p:nvPicPr>
        <p:blipFill rotWithShape="1">
          <a:blip r:embed="rId3"/>
          <a:srcRect l="4955" t="6875" r="3783" b="12589"/>
          <a:stretch/>
        </p:blipFill>
        <p:spPr>
          <a:xfrm>
            <a:off x="6917718" y="1672506"/>
            <a:ext cx="4962527" cy="3382397"/>
          </a:xfrm>
          <a:prstGeom prst="rect">
            <a:avLst/>
          </a:prstGeom>
        </p:spPr>
      </p:pic>
    </p:spTree>
    <p:extLst>
      <p:ext uri="{BB962C8B-B14F-4D97-AF65-F5344CB8AC3E}">
        <p14:creationId xmlns:p14="http://schemas.microsoft.com/office/powerpoint/2010/main" val="17378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2781" y="356119"/>
            <a:ext cx="10771246" cy="61213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799" b="1" dirty="0"/>
              <a:t>PROGRAMA DE LIMPIEZA</a:t>
            </a:r>
          </a:p>
          <a:p>
            <a:pPr algn="just"/>
            <a:endParaRPr lang="es-ES" sz="2799" dirty="0"/>
          </a:p>
          <a:p>
            <a:pPr algn="just"/>
            <a:r>
              <a:rPr lang="es-ES" sz="2799" b="1" dirty="0"/>
              <a:t>Procedimiento para el lavado de utensilios, mesas, mesones y equipos</a:t>
            </a:r>
            <a:r>
              <a:rPr lang="es-ES" sz="2799" dirty="0"/>
              <a:t>.</a:t>
            </a:r>
          </a:p>
          <a:p>
            <a:pPr marL="457063" indent="-457063" algn="just">
              <a:buFontTx/>
              <a:buChar char="-"/>
            </a:pPr>
            <a:r>
              <a:rPr lang="es-ES" sz="2799" dirty="0"/>
              <a:t>Secuencia general de lavado y desinfección de utensilios y equipos </a:t>
            </a:r>
          </a:p>
          <a:p>
            <a:pPr algn="just"/>
            <a:r>
              <a:rPr lang="es-ES" sz="2799" dirty="0"/>
              <a:t>◊ Remoción del material grosero (es decir, todo aquello que haya quedado como sobrante luego de la elaboración). </a:t>
            </a:r>
          </a:p>
          <a:p>
            <a:pPr algn="just"/>
            <a:r>
              <a:rPr lang="es-ES" sz="2799" dirty="0"/>
              <a:t>◊ Enjuague con abundante agua. </a:t>
            </a:r>
          </a:p>
          <a:p>
            <a:pPr algn="just"/>
            <a:r>
              <a:rPr lang="es-ES" sz="2799" dirty="0"/>
              <a:t>◊ Aplicación de detergente con agua caliente. </a:t>
            </a:r>
          </a:p>
          <a:p>
            <a:pPr algn="just"/>
            <a:r>
              <a:rPr lang="es-ES" sz="2799" dirty="0"/>
              <a:t>◊ Enjuague con abundante agua. </a:t>
            </a:r>
          </a:p>
          <a:p>
            <a:pPr algn="just"/>
            <a:r>
              <a:rPr lang="es-ES" sz="2799" dirty="0"/>
              <a:t>◊ Inspección visual: si se determina que hay zonas que aún están sucias, se repite la secuencia.. </a:t>
            </a:r>
          </a:p>
          <a:p>
            <a:pPr algn="just"/>
            <a:r>
              <a:rPr lang="es-ES" sz="2799" dirty="0"/>
              <a:t>◊ Aplicar desinfectante (alcohol al 70%) en superficies internas y cantos.</a:t>
            </a:r>
          </a:p>
        </p:txBody>
      </p:sp>
    </p:spTree>
    <p:extLst>
      <p:ext uri="{BB962C8B-B14F-4D97-AF65-F5344CB8AC3E}">
        <p14:creationId xmlns:p14="http://schemas.microsoft.com/office/powerpoint/2010/main" val="423205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5034" t="52232" r="26574" b="17768"/>
          <a:stretch/>
        </p:blipFill>
        <p:spPr>
          <a:xfrm>
            <a:off x="1295685" y="549391"/>
            <a:ext cx="9217177" cy="3212626"/>
          </a:xfrm>
          <a:prstGeom prst="rect">
            <a:avLst/>
          </a:prstGeom>
        </p:spPr>
      </p:pic>
      <p:pic>
        <p:nvPicPr>
          <p:cNvPr id="4" name="Imagen 3"/>
          <p:cNvPicPr>
            <a:picLocks noChangeAspect="1"/>
          </p:cNvPicPr>
          <p:nvPr/>
        </p:nvPicPr>
        <p:blipFill>
          <a:blip r:embed="rId3"/>
          <a:stretch>
            <a:fillRect/>
          </a:stretch>
        </p:blipFill>
        <p:spPr>
          <a:xfrm>
            <a:off x="1860573" y="3762017"/>
            <a:ext cx="2613672" cy="2613672"/>
          </a:xfrm>
          <a:prstGeom prst="rect">
            <a:avLst/>
          </a:prstGeom>
        </p:spPr>
      </p:pic>
      <p:sp>
        <p:nvSpPr>
          <p:cNvPr id="5" name="Cruz 4"/>
          <p:cNvSpPr/>
          <p:nvPr/>
        </p:nvSpPr>
        <p:spPr>
          <a:xfrm rot="18396534">
            <a:off x="3313198" y="5091408"/>
            <a:ext cx="1290582" cy="1260030"/>
          </a:xfrm>
          <a:prstGeom prst="plus">
            <a:avLst>
              <a:gd name="adj" fmla="val 40957"/>
            </a:avLst>
          </a:prstGeom>
          <a:solidFill>
            <a:srgbClr val="FF0000"/>
          </a:solidFill>
          <a:ln w="12700" cap="flat">
            <a:noFill/>
            <a:prstDash val="solid"/>
            <a:miter/>
          </a:ln>
        </p:spPr>
        <p:txBody>
          <a:bodyPr rtlCol="0" anchor="ctr"/>
          <a:lstStyle/>
          <a:p>
            <a:pPr algn="l"/>
            <a:endParaRPr lang="es-CO" sz="2399" dirty="0">
              <a:solidFill>
                <a:srgbClr val="FF0000"/>
              </a:solidFill>
            </a:endParaRPr>
          </a:p>
        </p:txBody>
      </p:sp>
      <p:pic>
        <p:nvPicPr>
          <p:cNvPr id="6" name="Imagen 5"/>
          <p:cNvPicPr>
            <a:picLocks noChangeAspect="1"/>
          </p:cNvPicPr>
          <p:nvPr/>
        </p:nvPicPr>
        <p:blipFill>
          <a:blip r:embed="rId4"/>
          <a:stretch>
            <a:fillRect/>
          </a:stretch>
        </p:blipFill>
        <p:spPr>
          <a:xfrm>
            <a:off x="5039133" y="3583380"/>
            <a:ext cx="2792309" cy="2792309"/>
          </a:xfrm>
          <a:prstGeom prst="rect">
            <a:avLst/>
          </a:prstGeom>
        </p:spPr>
      </p:pic>
    </p:spTree>
    <p:extLst>
      <p:ext uri="{BB962C8B-B14F-4D97-AF65-F5344CB8AC3E}">
        <p14:creationId xmlns:p14="http://schemas.microsoft.com/office/powerpoint/2010/main" val="9147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5738" t="47232" r="26976" b="24911"/>
          <a:stretch/>
        </p:blipFill>
        <p:spPr>
          <a:xfrm>
            <a:off x="1551563" y="758343"/>
            <a:ext cx="8595634" cy="2846960"/>
          </a:xfrm>
          <a:prstGeom prst="rect">
            <a:avLst/>
          </a:prstGeom>
        </p:spPr>
      </p:pic>
      <p:pic>
        <p:nvPicPr>
          <p:cNvPr id="5" name="Imagen 4"/>
          <p:cNvPicPr>
            <a:picLocks noChangeAspect="1"/>
          </p:cNvPicPr>
          <p:nvPr/>
        </p:nvPicPr>
        <p:blipFill>
          <a:blip r:embed="rId3"/>
          <a:stretch>
            <a:fillRect/>
          </a:stretch>
        </p:blipFill>
        <p:spPr>
          <a:xfrm>
            <a:off x="3343220" y="3128889"/>
            <a:ext cx="5241780" cy="3495203"/>
          </a:xfrm>
          <a:prstGeom prst="rect">
            <a:avLst/>
          </a:prstGeom>
        </p:spPr>
      </p:pic>
    </p:spTree>
    <p:extLst>
      <p:ext uri="{BB962C8B-B14F-4D97-AF65-F5344CB8AC3E}">
        <p14:creationId xmlns:p14="http://schemas.microsoft.com/office/powerpoint/2010/main" val="27027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5135" t="48125" r="26674" b="12768"/>
          <a:stretch/>
        </p:blipFill>
        <p:spPr>
          <a:xfrm>
            <a:off x="160292" y="886758"/>
            <a:ext cx="8711077" cy="5071423"/>
          </a:xfrm>
          <a:prstGeom prst="rect">
            <a:avLst/>
          </a:prstGeom>
        </p:spPr>
      </p:pic>
      <p:pic>
        <p:nvPicPr>
          <p:cNvPr id="3" name="Imagen 2"/>
          <p:cNvPicPr>
            <a:picLocks noChangeAspect="1"/>
          </p:cNvPicPr>
          <p:nvPr/>
        </p:nvPicPr>
        <p:blipFill>
          <a:blip r:embed="rId3"/>
          <a:stretch>
            <a:fillRect/>
          </a:stretch>
        </p:blipFill>
        <p:spPr>
          <a:xfrm>
            <a:off x="9028637" y="1433080"/>
            <a:ext cx="2778731" cy="3610939"/>
          </a:xfrm>
          <a:prstGeom prst="rect">
            <a:avLst/>
          </a:prstGeom>
        </p:spPr>
      </p:pic>
    </p:spTree>
    <p:extLst>
      <p:ext uri="{BB962C8B-B14F-4D97-AF65-F5344CB8AC3E}">
        <p14:creationId xmlns:p14="http://schemas.microsoft.com/office/powerpoint/2010/main" val="28062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1305947" y="823639"/>
          <a:ext cx="9350569" cy="5654746"/>
        </p:xfrm>
        <a:graphic>
          <a:graphicData uri="http://schemas.openxmlformats.org/drawingml/2006/table">
            <a:tbl>
              <a:tblPr firstRow="1" firstCol="1" bandRow="1">
                <a:tableStyleId>{5C22544A-7EE6-4342-B048-85BDC9FD1C3A}</a:tableStyleId>
              </a:tblPr>
              <a:tblGrid>
                <a:gridCol w="2882625">
                  <a:extLst>
                    <a:ext uri="{9D8B030D-6E8A-4147-A177-3AD203B41FA5}">
                      <a16:colId xmlns:a16="http://schemas.microsoft.com/office/drawing/2014/main" val="3975954929"/>
                    </a:ext>
                  </a:extLst>
                </a:gridCol>
                <a:gridCol w="1240401">
                  <a:extLst>
                    <a:ext uri="{9D8B030D-6E8A-4147-A177-3AD203B41FA5}">
                      <a16:colId xmlns:a16="http://schemas.microsoft.com/office/drawing/2014/main" val="3596532432"/>
                    </a:ext>
                  </a:extLst>
                </a:gridCol>
                <a:gridCol w="1535457">
                  <a:extLst>
                    <a:ext uri="{9D8B030D-6E8A-4147-A177-3AD203B41FA5}">
                      <a16:colId xmlns:a16="http://schemas.microsoft.com/office/drawing/2014/main" val="1345611995"/>
                    </a:ext>
                  </a:extLst>
                </a:gridCol>
                <a:gridCol w="1512163">
                  <a:extLst>
                    <a:ext uri="{9D8B030D-6E8A-4147-A177-3AD203B41FA5}">
                      <a16:colId xmlns:a16="http://schemas.microsoft.com/office/drawing/2014/main" val="2655184488"/>
                    </a:ext>
                  </a:extLst>
                </a:gridCol>
                <a:gridCol w="2179923">
                  <a:extLst>
                    <a:ext uri="{9D8B030D-6E8A-4147-A177-3AD203B41FA5}">
                      <a16:colId xmlns:a16="http://schemas.microsoft.com/office/drawing/2014/main" val="1374647082"/>
                    </a:ext>
                  </a:extLst>
                </a:gridCol>
              </a:tblGrid>
              <a:tr h="789507">
                <a:tc>
                  <a:txBody>
                    <a:bodyPr/>
                    <a:lstStyle/>
                    <a:p>
                      <a:pPr algn="ctr">
                        <a:lnSpc>
                          <a:spcPct val="107000"/>
                        </a:lnSpc>
                        <a:spcAft>
                          <a:spcPts val="0"/>
                        </a:spcAft>
                      </a:pPr>
                      <a:r>
                        <a:rPr lang="es-MX" sz="1600" dirty="0">
                          <a:solidFill>
                            <a:schemeClr val="tx1"/>
                          </a:solidFill>
                          <a:effectLst/>
                        </a:rPr>
                        <a:t>AREA O PRODUCTO</a:t>
                      </a:r>
                      <a:endParaRPr lang="es-CO"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Cantidad de agua</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Cantidad de desinfectante (5.25%)</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Tiempo de acción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Forma de Aplicación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1527409670"/>
                  </a:ext>
                </a:extLst>
              </a:tr>
              <a:tr h="349363">
                <a:tc>
                  <a:txBody>
                    <a:bodyPr/>
                    <a:lstStyle/>
                    <a:p>
                      <a:pPr>
                        <a:lnSpc>
                          <a:spcPct val="107000"/>
                        </a:lnSpc>
                        <a:spcAft>
                          <a:spcPts val="0"/>
                        </a:spcAft>
                      </a:pPr>
                      <a:r>
                        <a:rPr lang="es-MX" sz="1600">
                          <a:solidFill>
                            <a:schemeClr val="tx1"/>
                          </a:solidFill>
                          <a:effectLst/>
                        </a:rPr>
                        <a:t>Alimentos (frutas y verduras)</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Inmersión </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3400691261"/>
                  </a:ext>
                </a:extLst>
              </a:tr>
              <a:tr h="279711">
                <a:tc>
                  <a:txBody>
                    <a:bodyPr/>
                    <a:lstStyle/>
                    <a:p>
                      <a:pPr>
                        <a:lnSpc>
                          <a:spcPct val="107000"/>
                        </a:lnSpc>
                        <a:spcAft>
                          <a:spcPts val="0"/>
                        </a:spcAft>
                      </a:pPr>
                      <a:r>
                        <a:rPr lang="es-MX" sz="1600" dirty="0">
                          <a:solidFill>
                            <a:schemeClr val="tx1"/>
                          </a:solidFill>
                          <a:effectLst/>
                        </a:rPr>
                        <a:t>Empaques de embutidos.</a:t>
                      </a:r>
                      <a:endParaRPr lang="es-CO"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290141600"/>
                  </a:ext>
                </a:extLst>
              </a:tr>
              <a:tr h="349363">
                <a:tc>
                  <a:txBody>
                    <a:bodyPr/>
                    <a:lstStyle/>
                    <a:p>
                      <a:pPr>
                        <a:lnSpc>
                          <a:spcPct val="107000"/>
                        </a:lnSpc>
                        <a:spcAft>
                          <a:spcPts val="0"/>
                        </a:spcAft>
                      </a:pPr>
                      <a:r>
                        <a:rPr lang="es-MX" sz="1600" dirty="0">
                          <a:solidFill>
                            <a:schemeClr val="tx1"/>
                          </a:solidFill>
                          <a:effectLst/>
                        </a:rPr>
                        <a:t>Utensilios y equipos.</a:t>
                      </a:r>
                      <a:endParaRPr lang="es-CO"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3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8 – 10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Inmersión - 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1021808182"/>
                  </a:ext>
                </a:extLst>
              </a:tr>
              <a:tr h="526338">
                <a:tc>
                  <a:txBody>
                    <a:bodyPr/>
                    <a:lstStyle/>
                    <a:p>
                      <a:pPr>
                        <a:lnSpc>
                          <a:spcPct val="107000"/>
                        </a:lnSpc>
                        <a:spcAft>
                          <a:spcPts val="0"/>
                        </a:spcAft>
                      </a:pPr>
                      <a:r>
                        <a:rPr lang="es-MX" sz="1600">
                          <a:solidFill>
                            <a:schemeClr val="tx1"/>
                          </a:solidFill>
                          <a:effectLst/>
                        </a:rPr>
                        <a:t>Superficies (mesones, mesas, estanterías)</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4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10 – 15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Directa – 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3771834147"/>
                  </a:ext>
                </a:extLst>
              </a:tr>
              <a:tr h="279711">
                <a:tc>
                  <a:txBody>
                    <a:bodyPr/>
                    <a:lstStyle/>
                    <a:p>
                      <a:pPr>
                        <a:lnSpc>
                          <a:spcPct val="107000"/>
                        </a:lnSpc>
                        <a:spcAft>
                          <a:spcPts val="0"/>
                        </a:spcAft>
                      </a:pPr>
                      <a:r>
                        <a:rPr lang="es-MX" sz="1600">
                          <a:solidFill>
                            <a:schemeClr val="tx1"/>
                          </a:solidFill>
                          <a:effectLst/>
                        </a:rPr>
                        <a:t>Puntos ecológicos</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6ml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10 – 15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Directa</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2294711069"/>
                  </a:ext>
                </a:extLst>
              </a:tr>
              <a:tr h="1315845">
                <a:tc>
                  <a:txBody>
                    <a:bodyPr/>
                    <a:lstStyle/>
                    <a:p>
                      <a:pPr>
                        <a:lnSpc>
                          <a:spcPct val="107000"/>
                        </a:lnSpc>
                        <a:spcAft>
                          <a:spcPts val="0"/>
                        </a:spcAft>
                      </a:pPr>
                      <a:r>
                        <a:rPr lang="es-MX" sz="1600">
                          <a:solidFill>
                            <a:schemeClr val="tx1"/>
                          </a:solidFill>
                          <a:effectLst/>
                        </a:rPr>
                        <a:t>Papeleras de baños, contenedores de residuos, canecas, cuarto de almacenamiento de residuos sólidos y Trampas de grasa.</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8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10 – 15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Directa - 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3779175072"/>
                  </a:ext>
                </a:extLst>
              </a:tr>
              <a:tr h="279711">
                <a:tc>
                  <a:txBody>
                    <a:bodyPr/>
                    <a:lstStyle/>
                    <a:p>
                      <a:pPr>
                        <a:lnSpc>
                          <a:spcPct val="107000"/>
                        </a:lnSpc>
                        <a:spcAft>
                          <a:spcPts val="0"/>
                        </a:spcAft>
                      </a:pPr>
                      <a:r>
                        <a:rPr lang="es-MX" sz="1600">
                          <a:solidFill>
                            <a:schemeClr val="tx1"/>
                          </a:solidFill>
                          <a:effectLst/>
                        </a:rPr>
                        <a:t>Paredes, techos y pisos</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6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10 – 15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Directa - 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159996910"/>
                  </a:ext>
                </a:extLst>
              </a:tr>
              <a:tr h="279711">
                <a:tc>
                  <a:txBody>
                    <a:bodyPr/>
                    <a:lstStyle/>
                    <a:p>
                      <a:pPr>
                        <a:lnSpc>
                          <a:spcPct val="107000"/>
                        </a:lnSpc>
                        <a:spcAft>
                          <a:spcPts val="0"/>
                        </a:spcAft>
                      </a:pPr>
                      <a:r>
                        <a:rPr lang="es-MX" sz="1600" dirty="0">
                          <a:solidFill>
                            <a:schemeClr val="tx1"/>
                          </a:solidFill>
                          <a:effectLst/>
                        </a:rPr>
                        <a:t>Puertas y ventanas</a:t>
                      </a:r>
                      <a:endParaRPr lang="es-CO"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3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8 – 10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Aspersión – Directa</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489076687"/>
                  </a:ext>
                </a:extLst>
              </a:tr>
              <a:tr h="415979">
                <a:tc>
                  <a:txBody>
                    <a:bodyPr/>
                    <a:lstStyle/>
                    <a:p>
                      <a:pPr>
                        <a:lnSpc>
                          <a:spcPct val="107000"/>
                        </a:lnSpc>
                        <a:spcAft>
                          <a:spcPts val="0"/>
                        </a:spcAft>
                      </a:pPr>
                      <a:r>
                        <a:rPr lang="es-MX" sz="1600">
                          <a:solidFill>
                            <a:schemeClr val="tx1"/>
                          </a:solidFill>
                          <a:effectLst/>
                        </a:rPr>
                        <a:t>Baños, implementos de aseo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8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10 – 15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Directa – 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4159562763"/>
                  </a:ext>
                </a:extLst>
              </a:tr>
              <a:tr h="526338">
                <a:tc>
                  <a:txBody>
                    <a:bodyPr/>
                    <a:lstStyle/>
                    <a:p>
                      <a:pPr>
                        <a:lnSpc>
                          <a:spcPct val="107000"/>
                        </a:lnSpc>
                        <a:spcAft>
                          <a:spcPts val="0"/>
                        </a:spcAft>
                      </a:pPr>
                      <a:r>
                        <a:rPr lang="es-MX" sz="1600">
                          <a:solidFill>
                            <a:schemeClr val="tx1"/>
                          </a:solidFill>
                          <a:effectLst/>
                        </a:rPr>
                        <a:t>Uniforme (peto de Plástico, botas y guantes)</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 litro</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4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10 – 15 min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Directa – Aspersión</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2094130984"/>
                  </a:ext>
                </a:extLst>
              </a:tr>
              <a:tr h="263169">
                <a:tc>
                  <a:txBody>
                    <a:bodyPr/>
                    <a:lstStyle/>
                    <a:p>
                      <a:pPr>
                        <a:lnSpc>
                          <a:spcPct val="107000"/>
                        </a:lnSpc>
                        <a:spcAft>
                          <a:spcPts val="0"/>
                        </a:spcAft>
                      </a:pPr>
                      <a:r>
                        <a:rPr lang="es-MX" sz="1600">
                          <a:solidFill>
                            <a:schemeClr val="tx1"/>
                          </a:solidFill>
                          <a:effectLst/>
                        </a:rPr>
                        <a:t>Ambientes</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dirty="0">
                          <a:solidFill>
                            <a:schemeClr val="tx1"/>
                          </a:solidFill>
                          <a:effectLst/>
                        </a:rPr>
                        <a:t>1 litro</a:t>
                      </a:r>
                      <a:endParaRPr lang="es-CO"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3 ml.</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a:solidFill>
                            <a:schemeClr val="tx1"/>
                          </a:solidFill>
                          <a:effectLst/>
                        </a:rPr>
                        <a:t>----</a:t>
                      </a:r>
                      <a:endParaRPr lang="es-CO"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tc>
                  <a:txBody>
                    <a:bodyPr/>
                    <a:lstStyle/>
                    <a:p>
                      <a:pPr algn="ctr">
                        <a:lnSpc>
                          <a:spcPct val="107000"/>
                        </a:lnSpc>
                        <a:spcAft>
                          <a:spcPts val="0"/>
                        </a:spcAft>
                      </a:pPr>
                      <a:r>
                        <a:rPr lang="es-MX" sz="1600" dirty="0">
                          <a:solidFill>
                            <a:schemeClr val="tx1"/>
                          </a:solidFill>
                          <a:effectLst/>
                        </a:rPr>
                        <a:t>Aspersión</a:t>
                      </a:r>
                      <a:endParaRPr lang="es-CO"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214" marR="43214" marT="0" marB="0"/>
                </a:tc>
                <a:extLst>
                  <a:ext uri="{0D108BD9-81ED-4DB2-BD59-A6C34878D82A}">
                    <a16:rowId xmlns:a16="http://schemas.microsoft.com/office/drawing/2014/main" val="1712163479"/>
                  </a:ext>
                </a:extLst>
              </a:tr>
            </a:tbl>
          </a:graphicData>
        </a:graphic>
      </p:graphicFrame>
      <p:sp>
        <p:nvSpPr>
          <p:cNvPr id="3" name="Rectángulo 2"/>
          <p:cNvSpPr/>
          <p:nvPr/>
        </p:nvSpPr>
        <p:spPr>
          <a:xfrm>
            <a:off x="2508376" y="317509"/>
            <a:ext cx="6736756" cy="487251"/>
          </a:xfrm>
          <a:prstGeom prst="rect">
            <a:avLst/>
          </a:prstGeom>
        </p:spPr>
        <p:txBody>
          <a:bodyPr wrap="none">
            <a:spAutoFit/>
          </a:bodyPr>
          <a:lstStyle/>
          <a:p>
            <a:pPr algn="ctr">
              <a:lnSpc>
                <a:spcPct val="107000"/>
              </a:lnSpc>
            </a:pPr>
            <a:r>
              <a:rPr lang="es-MX" sz="2399" b="1" dirty="0">
                <a:latin typeface="Arial Narrow" panose="020B0606020202030204" pitchFamily="34" charset="0"/>
                <a:ea typeface="Calibri" panose="020F0502020204030204" pitchFamily="34" charset="0"/>
                <a:cs typeface="Times New Roman" panose="02020603050405020304" pitchFamily="18" charset="0"/>
              </a:rPr>
              <a:t>Tabla 1. Dosificación del Hipoclorito de Sodio (</a:t>
            </a:r>
            <a:r>
              <a:rPr lang="es-MX" sz="2399" b="1" dirty="0" err="1">
                <a:latin typeface="Arial Narrow" panose="020B0606020202030204" pitchFamily="34" charset="0"/>
                <a:ea typeface="Calibri" panose="020F0502020204030204" pitchFamily="34" charset="0"/>
                <a:cs typeface="Times New Roman" panose="02020603050405020304" pitchFamily="18" charset="0"/>
              </a:rPr>
              <a:t>NaClO</a:t>
            </a:r>
            <a:r>
              <a:rPr lang="es-MX" sz="2399" b="1" dirty="0">
                <a:latin typeface="Arial Narrow" panose="020B0606020202030204" pitchFamily="34" charset="0"/>
                <a:ea typeface="Calibri" panose="020F0502020204030204" pitchFamily="34" charset="0"/>
                <a:cs typeface="Times New Roman" panose="02020603050405020304" pitchFamily="18" charset="0"/>
              </a:rPr>
              <a:t>) </a:t>
            </a:r>
            <a:endParaRPr lang="es-CO" sz="2399"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77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45857" y="300650"/>
            <a:ext cx="7966268" cy="40906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CO" sz="1999" b="1" dirty="0"/>
              <a:t>RECEPCIÓN Y MANEJO DE MATERIAS PRIMAS</a:t>
            </a:r>
          </a:p>
          <a:p>
            <a:endParaRPr lang="es-ES" sz="1999" dirty="0"/>
          </a:p>
          <a:p>
            <a:pPr marL="342797" indent="-342797" algn="just">
              <a:buFont typeface="Arial" panose="020B0604020202020204" pitchFamily="34" charset="0"/>
              <a:buChar char="•"/>
            </a:pPr>
            <a:r>
              <a:rPr lang="es-ES" sz="1999" dirty="0"/>
              <a:t>Verificar las características como olor, color, sabor, aroma y textura que corresponden a cada tipo de producto.</a:t>
            </a:r>
          </a:p>
          <a:p>
            <a:pPr algn="just"/>
            <a:endParaRPr lang="es-ES" sz="1999" dirty="0"/>
          </a:p>
          <a:p>
            <a:pPr marL="342797" indent="-342797" algn="just">
              <a:buFont typeface="Arial" panose="020B0604020202020204" pitchFamily="34" charset="0"/>
              <a:buChar char="•"/>
            </a:pPr>
            <a:r>
              <a:rPr lang="es-ES" sz="1999" dirty="0"/>
              <a:t>Verificar la temperatura de llegada de los alimentos de acuerdo a las pautas para su conservación en congelación, refrigeración o en caliente.</a:t>
            </a:r>
          </a:p>
          <a:p>
            <a:pPr algn="just"/>
            <a:endParaRPr lang="es-ES" sz="1999" dirty="0"/>
          </a:p>
          <a:p>
            <a:pPr marL="342797" indent="-342797" algn="just">
              <a:buFont typeface="Arial" panose="020B0604020202020204" pitchFamily="34" charset="0"/>
              <a:buChar char="•"/>
            </a:pPr>
            <a:r>
              <a:rPr lang="es-ES" sz="1999" dirty="0"/>
              <a:t>Almacenar de inmediato los alimentos en lugares apropiados y en condiciones de temperatura indicadas para cada uno</a:t>
            </a:r>
            <a:endParaRPr lang="es-CO" sz="1999" dirty="0"/>
          </a:p>
          <a:p>
            <a:endParaRPr lang="es-ES" sz="1999" b="1" dirty="0"/>
          </a:p>
          <a:p>
            <a:endParaRPr lang="es-CO" sz="1999" b="1" dirty="0"/>
          </a:p>
        </p:txBody>
      </p:sp>
      <p:pic>
        <p:nvPicPr>
          <p:cNvPr id="3074" name="Picture 2" descr="Módulo 01 - Recepción de materias primas - Aprendo en Línea - ESTUDIANTE.  Currículum Nacional. Ministerio de Educaci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407" y="3689529"/>
            <a:ext cx="3830391" cy="21816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4430691" y="4085315"/>
            <a:ext cx="3523332" cy="2399675"/>
          </a:xfrm>
          <a:prstGeom prst="rect">
            <a:avLst/>
          </a:prstGeom>
        </p:spPr>
      </p:pic>
      <p:pic>
        <p:nvPicPr>
          <p:cNvPr id="4" name="Imagen 3"/>
          <p:cNvPicPr>
            <a:picLocks noChangeAspect="1"/>
          </p:cNvPicPr>
          <p:nvPr/>
        </p:nvPicPr>
        <p:blipFill>
          <a:blip r:embed="rId4"/>
          <a:stretch>
            <a:fillRect/>
          </a:stretch>
        </p:blipFill>
        <p:spPr>
          <a:xfrm>
            <a:off x="7715280" y="3689530"/>
            <a:ext cx="4393690" cy="1983386"/>
          </a:xfrm>
          <a:prstGeom prst="rect">
            <a:avLst/>
          </a:prstGeom>
        </p:spPr>
      </p:pic>
    </p:spTree>
    <p:extLst>
      <p:ext uri="{BB962C8B-B14F-4D97-AF65-F5344CB8AC3E}">
        <p14:creationId xmlns:p14="http://schemas.microsoft.com/office/powerpoint/2010/main" val="123297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1B4834-5869-4397-B5E6-D74705E87C1A}"/>
              </a:ext>
            </a:extLst>
          </p:cNvPr>
          <p:cNvPicPr>
            <a:picLocks noChangeAspect="1"/>
          </p:cNvPicPr>
          <p:nvPr/>
        </p:nvPicPr>
        <p:blipFill>
          <a:blip r:embed="rId2"/>
          <a:stretch>
            <a:fillRect/>
          </a:stretch>
        </p:blipFill>
        <p:spPr>
          <a:xfrm>
            <a:off x="1341884" y="548680"/>
            <a:ext cx="9300320" cy="5026728"/>
          </a:xfrm>
          <a:prstGeom prst="rect">
            <a:avLst/>
          </a:prstGeom>
        </p:spPr>
      </p:pic>
    </p:spTree>
    <p:extLst>
      <p:ext uri="{BB962C8B-B14F-4D97-AF65-F5344CB8AC3E}">
        <p14:creationId xmlns:p14="http://schemas.microsoft.com/office/powerpoint/2010/main" val="2890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4406" y="817671"/>
            <a:ext cx="10299557" cy="461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399" b="1" dirty="0"/>
              <a:t>INSPECCION DE INSUMOS</a:t>
            </a:r>
          </a:p>
        </p:txBody>
      </p:sp>
      <p:pic>
        <p:nvPicPr>
          <p:cNvPr id="3" name="Imagen 2"/>
          <p:cNvPicPr>
            <a:picLocks noChangeAspect="1"/>
          </p:cNvPicPr>
          <p:nvPr/>
        </p:nvPicPr>
        <p:blipFill rotWithShape="1">
          <a:blip r:embed="rId2"/>
          <a:srcRect t="20040" r="1743" b="7084"/>
          <a:stretch/>
        </p:blipFill>
        <p:spPr>
          <a:xfrm>
            <a:off x="807790" y="1722565"/>
            <a:ext cx="10997806" cy="4586045"/>
          </a:xfrm>
          <a:prstGeom prst="rect">
            <a:avLst/>
          </a:prstGeom>
        </p:spPr>
      </p:pic>
    </p:spTree>
    <p:extLst>
      <p:ext uri="{BB962C8B-B14F-4D97-AF65-F5344CB8AC3E}">
        <p14:creationId xmlns:p14="http://schemas.microsoft.com/office/powerpoint/2010/main" val="30191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DB1F12-5B12-4D50-83C0-0A227A503445}"/>
              </a:ext>
            </a:extLst>
          </p:cNvPr>
          <p:cNvPicPr>
            <a:picLocks noChangeAspect="1"/>
          </p:cNvPicPr>
          <p:nvPr/>
        </p:nvPicPr>
        <p:blipFill>
          <a:blip r:embed="rId2"/>
          <a:stretch>
            <a:fillRect/>
          </a:stretch>
        </p:blipFill>
        <p:spPr>
          <a:xfrm>
            <a:off x="2349995" y="332656"/>
            <a:ext cx="7111901" cy="5760640"/>
          </a:xfrm>
          <a:prstGeom prst="rect">
            <a:avLst/>
          </a:prstGeom>
        </p:spPr>
      </p:pic>
    </p:spTree>
    <p:extLst>
      <p:ext uri="{BB962C8B-B14F-4D97-AF65-F5344CB8AC3E}">
        <p14:creationId xmlns:p14="http://schemas.microsoft.com/office/powerpoint/2010/main" val="42720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4406" y="817670"/>
            <a:ext cx="10299557" cy="267606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399" b="1" dirty="0"/>
              <a:t>Buenas Practicas de Manufactura (BPM)</a:t>
            </a:r>
          </a:p>
          <a:p>
            <a:pPr algn="just"/>
            <a:r>
              <a:rPr lang="es-ES" sz="2399" dirty="0"/>
              <a:t>son los requerimientos generales de higiene en la manipulación, preparación, elaboración, envasado, almacenamiento, transporte y distribución de alimentos para consumo humano, con el objeto de garantizar que los productos en cada una de las operaciones mencionadas cumplan con las condiciones sanitarias adecuadas disminuyendo los riesgos inherentes a la producción.</a:t>
            </a:r>
            <a:endParaRPr lang="es-CO" sz="3199" dirty="0"/>
          </a:p>
        </p:txBody>
      </p:sp>
      <p:pic>
        <p:nvPicPr>
          <p:cNvPr id="1026" name="Picture 2" descr="Restaurantes | B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167" y="3584391"/>
            <a:ext cx="5756036" cy="238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49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412192" y="3144480"/>
            <a:ext cx="4986223" cy="3387975"/>
          </a:xfrm>
          <a:prstGeom prst="rect">
            <a:avLst/>
          </a:prstGeom>
        </p:spPr>
      </p:pic>
      <p:pic>
        <p:nvPicPr>
          <p:cNvPr id="3" name="Imagen 2"/>
          <p:cNvPicPr>
            <a:picLocks noChangeAspect="1"/>
          </p:cNvPicPr>
          <p:nvPr/>
        </p:nvPicPr>
        <p:blipFill>
          <a:blip r:embed="rId3"/>
          <a:stretch>
            <a:fillRect/>
          </a:stretch>
        </p:blipFill>
        <p:spPr>
          <a:xfrm>
            <a:off x="570742" y="927502"/>
            <a:ext cx="5608691" cy="4433957"/>
          </a:xfrm>
          <a:prstGeom prst="rect">
            <a:avLst/>
          </a:prstGeom>
        </p:spPr>
      </p:pic>
      <p:pic>
        <p:nvPicPr>
          <p:cNvPr id="4" name="Imagen 3"/>
          <p:cNvPicPr>
            <a:picLocks noChangeAspect="1"/>
          </p:cNvPicPr>
          <p:nvPr/>
        </p:nvPicPr>
        <p:blipFill>
          <a:blip r:embed="rId4"/>
          <a:stretch>
            <a:fillRect/>
          </a:stretch>
        </p:blipFill>
        <p:spPr>
          <a:xfrm>
            <a:off x="7052106" y="495927"/>
            <a:ext cx="3523332" cy="2399675"/>
          </a:xfrm>
          <a:prstGeom prst="rect">
            <a:avLst/>
          </a:prstGeom>
        </p:spPr>
      </p:pic>
    </p:spTree>
    <p:extLst>
      <p:ext uri="{BB962C8B-B14F-4D97-AF65-F5344CB8AC3E}">
        <p14:creationId xmlns:p14="http://schemas.microsoft.com/office/powerpoint/2010/main" val="386865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ío = Inactiva microorganismos (Conservar alimentos II) - Laboratorio  Alaz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786" y="472603"/>
            <a:ext cx="4898476" cy="266694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6659087" y="3507673"/>
            <a:ext cx="2311498" cy="2734453"/>
          </a:xfrm>
          <a:prstGeom prst="rect">
            <a:avLst/>
          </a:prstGeom>
        </p:spPr>
      </p:pic>
      <p:pic>
        <p:nvPicPr>
          <p:cNvPr id="5" name="Imagen 4"/>
          <p:cNvPicPr>
            <a:picLocks noChangeAspect="1"/>
          </p:cNvPicPr>
          <p:nvPr/>
        </p:nvPicPr>
        <p:blipFill>
          <a:blip r:embed="rId4"/>
          <a:stretch>
            <a:fillRect/>
          </a:stretch>
        </p:blipFill>
        <p:spPr>
          <a:xfrm>
            <a:off x="9437314" y="3200184"/>
            <a:ext cx="1909177" cy="3349433"/>
          </a:xfrm>
          <a:prstGeom prst="rect">
            <a:avLst/>
          </a:prstGeom>
        </p:spPr>
      </p:pic>
      <p:pic>
        <p:nvPicPr>
          <p:cNvPr id="1028" name="Picture 4" descr="Marca De Verificación Bien Icono - Imagen gratis e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32803" y="5694698"/>
            <a:ext cx="854918" cy="854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tra X Signo Elemento De Plantilla De Diseño. Ilustraciones Vectoriales,  Clip Art Vectorizado Libre De Derechos. Image 7310606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9194" y="5569252"/>
            <a:ext cx="953058" cy="95305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7"/>
          <a:stretch>
            <a:fillRect/>
          </a:stretch>
        </p:blipFill>
        <p:spPr>
          <a:xfrm>
            <a:off x="266081" y="442610"/>
            <a:ext cx="6339562" cy="4729827"/>
          </a:xfrm>
          <a:prstGeom prst="rect">
            <a:avLst/>
          </a:prstGeom>
        </p:spPr>
      </p:pic>
    </p:spTree>
    <p:extLst>
      <p:ext uri="{BB962C8B-B14F-4D97-AF65-F5344CB8AC3E}">
        <p14:creationId xmlns:p14="http://schemas.microsoft.com/office/powerpoint/2010/main" val="330071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A04891-5A64-4989-96B5-A649DF75241E}"/>
              </a:ext>
            </a:extLst>
          </p:cNvPr>
          <p:cNvPicPr>
            <a:picLocks noChangeAspect="1"/>
          </p:cNvPicPr>
          <p:nvPr/>
        </p:nvPicPr>
        <p:blipFill>
          <a:blip r:embed="rId2"/>
          <a:stretch>
            <a:fillRect/>
          </a:stretch>
        </p:blipFill>
        <p:spPr>
          <a:xfrm>
            <a:off x="1338541" y="620688"/>
            <a:ext cx="9511742" cy="4950349"/>
          </a:xfrm>
          <a:prstGeom prst="rect">
            <a:avLst/>
          </a:prstGeom>
        </p:spPr>
      </p:pic>
    </p:spTree>
    <p:extLst>
      <p:ext uri="{BB962C8B-B14F-4D97-AF65-F5344CB8AC3E}">
        <p14:creationId xmlns:p14="http://schemas.microsoft.com/office/powerpoint/2010/main" val="219947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5959" t="34375" r="34891" b="10000"/>
          <a:stretch/>
        </p:blipFill>
        <p:spPr>
          <a:xfrm>
            <a:off x="488779" y="894"/>
            <a:ext cx="5241195" cy="2771087"/>
          </a:xfrm>
          <a:prstGeom prst="rect">
            <a:avLst/>
          </a:prstGeom>
        </p:spPr>
      </p:pic>
      <p:pic>
        <p:nvPicPr>
          <p:cNvPr id="3" name="Imagen 2"/>
          <p:cNvPicPr>
            <a:picLocks noChangeAspect="1"/>
          </p:cNvPicPr>
          <p:nvPr/>
        </p:nvPicPr>
        <p:blipFill rotWithShape="1">
          <a:blip r:embed="rId3"/>
          <a:srcRect l="14501" t="43072" r="41910" b="8524"/>
          <a:stretch/>
        </p:blipFill>
        <p:spPr>
          <a:xfrm>
            <a:off x="488780" y="2895739"/>
            <a:ext cx="5939598" cy="3708320"/>
          </a:xfrm>
          <a:prstGeom prst="rect">
            <a:avLst/>
          </a:prstGeom>
        </p:spPr>
      </p:pic>
      <p:pic>
        <p:nvPicPr>
          <p:cNvPr id="4" name="Imagen 3"/>
          <p:cNvPicPr>
            <a:picLocks noChangeAspect="1"/>
          </p:cNvPicPr>
          <p:nvPr/>
        </p:nvPicPr>
        <p:blipFill>
          <a:blip r:embed="rId4"/>
          <a:stretch>
            <a:fillRect/>
          </a:stretch>
        </p:blipFill>
        <p:spPr>
          <a:xfrm>
            <a:off x="7084755" y="924335"/>
            <a:ext cx="4205145" cy="4604634"/>
          </a:xfrm>
          <a:prstGeom prst="rect">
            <a:avLst/>
          </a:prstGeom>
        </p:spPr>
      </p:pic>
    </p:spTree>
    <p:extLst>
      <p:ext uri="{BB962C8B-B14F-4D97-AF65-F5344CB8AC3E}">
        <p14:creationId xmlns:p14="http://schemas.microsoft.com/office/powerpoint/2010/main" val="288690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rtl="0"/>
            <a:r>
              <a:rPr lang="es-ES" noProof="0"/>
              <a:t>AGREGAR UN PIE DE PÁGINA</a:t>
            </a:r>
            <a:endParaRPr lang="es-ES" noProof="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44</a:t>
            </a:fld>
            <a:endParaRPr lang="es-ES" noProof="0" dirty="0"/>
          </a:p>
        </p:txBody>
      </p:sp>
      <p:pic>
        <p:nvPicPr>
          <p:cNvPr id="4" name="Imagen 3"/>
          <p:cNvPicPr>
            <a:picLocks noChangeAspect="1"/>
          </p:cNvPicPr>
          <p:nvPr/>
        </p:nvPicPr>
        <p:blipFill rotWithShape="1">
          <a:blip r:embed="rId2"/>
          <a:srcRect l="13851" t="5459" r="13687" b="14333"/>
          <a:stretch/>
        </p:blipFill>
        <p:spPr>
          <a:xfrm>
            <a:off x="0" y="580066"/>
            <a:ext cx="7535306" cy="4971095"/>
          </a:xfrm>
          <a:prstGeom prst="rect">
            <a:avLst/>
          </a:prstGeom>
        </p:spPr>
      </p:pic>
      <p:pic>
        <p:nvPicPr>
          <p:cNvPr id="5" name="Imagen 4"/>
          <p:cNvPicPr>
            <a:picLocks noChangeAspect="1"/>
          </p:cNvPicPr>
          <p:nvPr/>
        </p:nvPicPr>
        <p:blipFill>
          <a:blip r:embed="rId3"/>
          <a:stretch>
            <a:fillRect/>
          </a:stretch>
        </p:blipFill>
        <p:spPr>
          <a:xfrm>
            <a:off x="7535305" y="2103467"/>
            <a:ext cx="4616832" cy="2598830"/>
          </a:xfrm>
          <a:prstGeom prst="rect">
            <a:avLst/>
          </a:prstGeom>
        </p:spPr>
      </p:pic>
    </p:spTree>
    <p:extLst>
      <p:ext uri="{BB962C8B-B14F-4D97-AF65-F5344CB8AC3E}">
        <p14:creationId xmlns:p14="http://schemas.microsoft.com/office/powerpoint/2010/main" val="37924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02313" y="219784"/>
            <a:ext cx="6432257" cy="61213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2799" b="1" dirty="0"/>
              <a:t>Descongelación</a:t>
            </a:r>
          </a:p>
          <a:p>
            <a:pPr algn="ctr"/>
            <a:endParaRPr lang="es-ES" sz="2799" b="1" dirty="0"/>
          </a:p>
          <a:p>
            <a:pPr algn="ctr"/>
            <a:r>
              <a:rPr lang="es-ES" sz="2799" dirty="0"/>
              <a:t>Alimentos mal descongelados y sometidos a proceso de cocción sufren el riesgo de contaminación microbiológica. Estos alimentos tiene una apariencia exterior de estar cocido pero en el centro se encuentran crudos, con lo cual, las bacterias presentes en el centro de la pieza podrían sobrevivir. Siempre, con la ayuda de un termómetro, asegurar que la parte central de la pieza se cocina completamente y alcance la temperatura de cocción.</a:t>
            </a:r>
            <a:endParaRPr lang="es-CO" sz="2799" b="1" dirty="0"/>
          </a:p>
        </p:txBody>
      </p:sp>
      <p:pic>
        <p:nvPicPr>
          <p:cNvPr id="2" name="Imagen 1"/>
          <p:cNvPicPr>
            <a:picLocks noChangeAspect="1"/>
          </p:cNvPicPr>
          <p:nvPr/>
        </p:nvPicPr>
        <p:blipFill>
          <a:blip r:embed="rId2"/>
          <a:stretch>
            <a:fillRect/>
          </a:stretch>
        </p:blipFill>
        <p:spPr>
          <a:xfrm>
            <a:off x="7244323" y="380620"/>
            <a:ext cx="1740581" cy="2070910"/>
          </a:xfrm>
          <a:prstGeom prst="rect">
            <a:avLst/>
          </a:prstGeom>
        </p:spPr>
      </p:pic>
      <p:pic>
        <p:nvPicPr>
          <p:cNvPr id="4" name="Imagen 3"/>
          <p:cNvPicPr>
            <a:picLocks noChangeAspect="1"/>
          </p:cNvPicPr>
          <p:nvPr/>
        </p:nvPicPr>
        <p:blipFill>
          <a:blip r:embed="rId3"/>
          <a:stretch>
            <a:fillRect/>
          </a:stretch>
        </p:blipFill>
        <p:spPr>
          <a:xfrm>
            <a:off x="8984904" y="2317178"/>
            <a:ext cx="2958773" cy="1888860"/>
          </a:xfrm>
          <a:prstGeom prst="rect">
            <a:avLst/>
          </a:prstGeom>
        </p:spPr>
      </p:pic>
      <p:pic>
        <p:nvPicPr>
          <p:cNvPr id="5" name="Imagen 4"/>
          <p:cNvPicPr>
            <a:picLocks noChangeAspect="1"/>
          </p:cNvPicPr>
          <p:nvPr/>
        </p:nvPicPr>
        <p:blipFill>
          <a:blip r:embed="rId4"/>
          <a:stretch>
            <a:fillRect/>
          </a:stretch>
        </p:blipFill>
        <p:spPr>
          <a:xfrm>
            <a:off x="7396345" y="4388087"/>
            <a:ext cx="2553532" cy="1954857"/>
          </a:xfrm>
          <a:prstGeom prst="rect">
            <a:avLst/>
          </a:prstGeom>
        </p:spPr>
      </p:pic>
    </p:spTree>
    <p:extLst>
      <p:ext uri="{BB962C8B-B14F-4D97-AF65-F5344CB8AC3E}">
        <p14:creationId xmlns:p14="http://schemas.microsoft.com/office/powerpoint/2010/main" val="318192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8435" y="532509"/>
            <a:ext cx="7206644" cy="47058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664" indent="-285664" algn="just">
              <a:buFont typeface="Arial" panose="020B0604020202020204" pitchFamily="34" charset="0"/>
              <a:buChar char="•"/>
            </a:pPr>
            <a:r>
              <a:rPr lang="es-ES" sz="1999" b="1" dirty="0"/>
              <a:t>Carnes rojas: </a:t>
            </a:r>
            <a:r>
              <a:rPr lang="es-ES" sz="1999" dirty="0"/>
              <a:t>Dependiendo del corte y de la preferencia del comensal, estas pueden cocerse a diferentes puntos. Sin embargo, es esencial que, para considerarlas seguras, alcancen al menos los 71°C en su interior.</a:t>
            </a:r>
          </a:p>
          <a:p>
            <a:pPr marL="285664" indent="-285664" algn="just">
              <a:buFont typeface="Arial" panose="020B0604020202020204" pitchFamily="34" charset="0"/>
              <a:buChar char="•"/>
            </a:pPr>
            <a:endParaRPr lang="es-ES" sz="1999" dirty="0"/>
          </a:p>
          <a:p>
            <a:pPr marL="285664" indent="-285664" algn="just">
              <a:buFont typeface="Arial" panose="020B0604020202020204" pitchFamily="34" charset="0"/>
              <a:buChar char="•"/>
            </a:pPr>
            <a:r>
              <a:rPr lang="es-ES" sz="1999" b="1" dirty="0"/>
              <a:t>Aves: </a:t>
            </a:r>
            <a:r>
              <a:rPr lang="es-ES" sz="1999" dirty="0"/>
              <a:t>La carne de aves, como pollo o pavo, debe alcanzar una temperatura interna de 74°C para asegurar que esté libre de patógenos.</a:t>
            </a:r>
          </a:p>
          <a:p>
            <a:pPr marL="285664" indent="-285664" algn="just">
              <a:buFont typeface="Arial" panose="020B0604020202020204" pitchFamily="34" charset="0"/>
              <a:buChar char="•"/>
            </a:pPr>
            <a:endParaRPr lang="es-ES" sz="1999" dirty="0"/>
          </a:p>
          <a:p>
            <a:pPr marL="285664" indent="-285664" algn="just">
              <a:buFont typeface="Arial" panose="020B0604020202020204" pitchFamily="34" charset="0"/>
              <a:buChar char="•"/>
            </a:pPr>
            <a:r>
              <a:rPr lang="es-ES" sz="1999" b="1" dirty="0"/>
              <a:t>Pescados: </a:t>
            </a:r>
            <a:r>
              <a:rPr lang="es-ES" sz="1999" dirty="0"/>
              <a:t>Generalmente deben alcanzar una temperatura de al menos 63°C,aunque esto puede variar según el tipo de pescado y su preparación.</a:t>
            </a:r>
          </a:p>
          <a:p>
            <a:pPr marL="285664" indent="-285664" algn="just">
              <a:buFont typeface="Arial" panose="020B0604020202020204" pitchFamily="34" charset="0"/>
              <a:buChar char="•"/>
            </a:pPr>
            <a:endParaRPr lang="es-ES" sz="1999" dirty="0"/>
          </a:p>
          <a:p>
            <a:pPr marL="285664" indent="-285664" algn="just">
              <a:buFont typeface="Arial" panose="020B0604020202020204" pitchFamily="34" charset="0"/>
              <a:buChar char="•"/>
            </a:pPr>
            <a:r>
              <a:rPr lang="es-ES" sz="1999" b="1" dirty="0"/>
              <a:t>Huevos: </a:t>
            </a:r>
            <a:r>
              <a:rPr lang="es-ES" sz="1999" dirty="0"/>
              <a:t>Deben cocinarse hasta que la yema y la clara estén firmes, lo que suele ocurrir a una temperatura de 70°C.</a:t>
            </a:r>
            <a:endParaRPr lang="es-CO" sz="1999" dirty="0"/>
          </a:p>
        </p:txBody>
      </p:sp>
      <p:pic>
        <p:nvPicPr>
          <p:cNvPr id="2050" name="Picture 2" descr="Temperaturas internas del pollo: cómo cocinar pollo de forma segu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7921" y="1426802"/>
            <a:ext cx="3226864" cy="322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354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1842" y="715848"/>
            <a:ext cx="11670618" cy="2753289"/>
          </a:xfrm>
        </p:spPr>
        <p:style>
          <a:lnRef idx="2">
            <a:schemeClr val="accent1"/>
          </a:lnRef>
          <a:fillRef idx="1">
            <a:schemeClr val="lt1"/>
          </a:fillRef>
          <a:effectRef idx="0">
            <a:schemeClr val="accent1"/>
          </a:effectRef>
          <a:fontRef idx="minor">
            <a:schemeClr val="dk1"/>
          </a:fontRef>
        </p:style>
        <p:txBody>
          <a:bodyPr>
            <a:normAutofit/>
          </a:bodyPr>
          <a:lstStyle/>
          <a:p>
            <a:r>
              <a:rPr lang="es-ES" sz="1999" b="1" dirty="0"/>
              <a:t>Almacenamiento de productos químicos </a:t>
            </a:r>
            <a:br>
              <a:rPr lang="es-ES" sz="1999" dirty="0"/>
            </a:br>
            <a:br>
              <a:rPr lang="es-ES" sz="1999" dirty="0"/>
            </a:br>
            <a:r>
              <a:rPr lang="es-ES" sz="1999" dirty="0"/>
              <a:t>Esta área debe destinarse al almacenamiento de los productos químicos utilizados para la limpieza y desinfección de los equipos y utensilios de trabajo, así como para guardar los elementos para la higiene del establecimiento. Por lo tanto, este sector debe estar separado del área de almacenamiento de alimentos, y tendrá que ser mantenido en condiciones de buena limpieza, ordenado, con los productos etiquetados, y en algunos casos, guardados en lugares bajo llave.</a:t>
            </a:r>
            <a:endParaRPr lang="es-CO" sz="1999" dirty="0"/>
          </a:p>
        </p:txBody>
      </p:sp>
      <p:pic>
        <p:nvPicPr>
          <p:cNvPr id="3" name="Imagen 2"/>
          <p:cNvPicPr>
            <a:picLocks noChangeAspect="1"/>
          </p:cNvPicPr>
          <p:nvPr/>
        </p:nvPicPr>
        <p:blipFill>
          <a:blip r:embed="rId2"/>
          <a:stretch>
            <a:fillRect/>
          </a:stretch>
        </p:blipFill>
        <p:spPr>
          <a:xfrm>
            <a:off x="4910491" y="3469137"/>
            <a:ext cx="2820707" cy="3390146"/>
          </a:xfrm>
          <a:prstGeom prst="rect">
            <a:avLst/>
          </a:prstGeom>
        </p:spPr>
      </p:pic>
    </p:spTree>
    <p:extLst>
      <p:ext uri="{BB962C8B-B14F-4D97-AF65-F5344CB8AC3E}">
        <p14:creationId xmlns:p14="http://schemas.microsoft.com/office/powerpoint/2010/main" val="28186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70012" y="1038225"/>
            <a:ext cx="9448800" cy="4781550"/>
          </a:xfrm>
          <a:prstGeom prst="rect">
            <a:avLst/>
          </a:prstGeom>
        </p:spPr>
      </p:pic>
      <p:sp>
        <p:nvSpPr>
          <p:cNvPr id="3" name="Rectángulo 2"/>
          <p:cNvSpPr/>
          <p:nvPr/>
        </p:nvSpPr>
        <p:spPr>
          <a:xfrm>
            <a:off x="2993441" y="519208"/>
            <a:ext cx="5940793" cy="830740"/>
          </a:xfrm>
          <a:prstGeom prst="rect">
            <a:avLst/>
          </a:prstGeom>
        </p:spPr>
        <p:txBody>
          <a:bodyPr wrap="none">
            <a:spAutoFit/>
          </a:bodyPr>
          <a:lstStyle/>
          <a:p>
            <a:pPr lvl="0" algn="just"/>
            <a:r>
              <a:rPr lang="es-ES" sz="2399" b="1" dirty="0">
                <a:solidFill>
                  <a:prstClr val="black"/>
                </a:solidFill>
              </a:rPr>
              <a:t>Soportes documentales de saneamiento</a:t>
            </a:r>
          </a:p>
          <a:p>
            <a:pPr lvl="0" algn="just"/>
            <a:endParaRPr lang="es-ES" sz="2399" b="1" dirty="0">
              <a:solidFill>
                <a:prstClr val="black"/>
              </a:solidFill>
            </a:endParaRPr>
          </a:p>
        </p:txBody>
      </p:sp>
    </p:spTree>
    <p:extLst>
      <p:ext uri="{BB962C8B-B14F-4D97-AF65-F5344CB8AC3E}">
        <p14:creationId xmlns:p14="http://schemas.microsoft.com/office/powerpoint/2010/main" val="21387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93441" y="519208"/>
            <a:ext cx="5940793" cy="830740"/>
          </a:xfrm>
          <a:prstGeom prst="rect">
            <a:avLst/>
          </a:prstGeom>
        </p:spPr>
        <p:txBody>
          <a:bodyPr wrap="none">
            <a:spAutoFit/>
          </a:bodyPr>
          <a:lstStyle/>
          <a:p>
            <a:pPr lvl="0" algn="just"/>
            <a:r>
              <a:rPr lang="es-ES" sz="2399" b="1" dirty="0">
                <a:solidFill>
                  <a:prstClr val="black"/>
                </a:solidFill>
              </a:rPr>
              <a:t>Soportes documentales de saneamiento</a:t>
            </a:r>
          </a:p>
          <a:p>
            <a:pPr lvl="0" algn="just"/>
            <a:endParaRPr lang="es-ES" sz="2399" b="1" dirty="0">
              <a:solidFill>
                <a:prstClr val="black"/>
              </a:solidFill>
            </a:endParaRPr>
          </a:p>
        </p:txBody>
      </p:sp>
      <p:pic>
        <p:nvPicPr>
          <p:cNvPr id="5" name="Imagen 4"/>
          <p:cNvPicPr>
            <a:picLocks noChangeAspect="1"/>
          </p:cNvPicPr>
          <p:nvPr/>
        </p:nvPicPr>
        <p:blipFill>
          <a:blip r:embed="rId2"/>
          <a:stretch>
            <a:fillRect/>
          </a:stretch>
        </p:blipFill>
        <p:spPr>
          <a:xfrm>
            <a:off x="1485900" y="1124744"/>
            <a:ext cx="9319719" cy="5528844"/>
          </a:xfrm>
          <a:prstGeom prst="rect">
            <a:avLst/>
          </a:prstGeom>
        </p:spPr>
      </p:pic>
    </p:spTree>
    <p:extLst>
      <p:ext uri="{BB962C8B-B14F-4D97-AF65-F5344CB8AC3E}">
        <p14:creationId xmlns:p14="http://schemas.microsoft.com/office/powerpoint/2010/main" val="39317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228A57-B78A-4006-90D2-4B2B1F4CC96D}"/>
              </a:ext>
            </a:extLst>
          </p:cNvPr>
          <p:cNvPicPr>
            <a:picLocks noChangeAspect="1"/>
          </p:cNvPicPr>
          <p:nvPr/>
        </p:nvPicPr>
        <p:blipFill>
          <a:blip r:embed="rId2"/>
          <a:stretch>
            <a:fillRect/>
          </a:stretch>
        </p:blipFill>
        <p:spPr>
          <a:xfrm>
            <a:off x="1917948" y="332656"/>
            <a:ext cx="8352927" cy="6004651"/>
          </a:xfrm>
          <a:prstGeom prst="rect">
            <a:avLst/>
          </a:prstGeom>
        </p:spPr>
      </p:pic>
    </p:spTree>
    <p:extLst>
      <p:ext uri="{BB962C8B-B14F-4D97-AF65-F5344CB8AC3E}">
        <p14:creationId xmlns:p14="http://schemas.microsoft.com/office/powerpoint/2010/main" val="22035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93441" y="519208"/>
            <a:ext cx="5940793" cy="830740"/>
          </a:xfrm>
          <a:prstGeom prst="rect">
            <a:avLst/>
          </a:prstGeom>
        </p:spPr>
        <p:txBody>
          <a:bodyPr wrap="none">
            <a:spAutoFit/>
          </a:bodyPr>
          <a:lstStyle/>
          <a:p>
            <a:pPr lvl="0" algn="just"/>
            <a:r>
              <a:rPr lang="es-ES" sz="2399" b="1" dirty="0">
                <a:solidFill>
                  <a:prstClr val="black"/>
                </a:solidFill>
              </a:rPr>
              <a:t>Soportes documentales de saneamiento</a:t>
            </a:r>
          </a:p>
          <a:p>
            <a:pPr lvl="0" algn="just"/>
            <a:endParaRPr lang="es-ES" sz="2399" b="1" dirty="0">
              <a:solidFill>
                <a:prstClr val="black"/>
              </a:solidFill>
            </a:endParaRPr>
          </a:p>
        </p:txBody>
      </p:sp>
      <p:pic>
        <p:nvPicPr>
          <p:cNvPr id="2" name="Imagen 1"/>
          <p:cNvPicPr>
            <a:picLocks noChangeAspect="1"/>
          </p:cNvPicPr>
          <p:nvPr/>
        </p:nvPicPr>
        <p:blipFill>
          <a:blip r:embed="rId2"/>
          <a:stretch>
            <a:fillRect/>
          </a:stretch>
        </p:blipFill>
        <p:spPr>
          <a:xfrm>
            <a:off x="1136117" y="1345364"/>
            <a:ext cx="9655439" cy="5161271"/>
          </a:xfrm>
          <a:prstGeom prst="rect">
            <a:avLst/>
          </a:prstGeom>
        </p:spPr>
      </p:pic>
    </p:spTree>
    <p:extLst>
      <p:ext uri="{BB962C8B-B14F-4D97-AF65-F5344CB8AC3E}">
        <p14:creationId xmlns:p14="http://schemas.microsoft.com/office/powerpoint/2010/main" val="291745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93441" y="519208"/>
            <a:ext cx="5940793" cy="830740"/>
          </a:xfrm>
          <a:prstGeom prst="rect">
            <a:avLst/>
          </a:prstGeom>
        </p:spPr>
        <p:txBody>
          <a:bodyPr wrap="none">
            <a:spAutoFit/>
          </a:bodyPr>
          <a:lstStyle/>
          <a:p>
            <a:pPr lvl="0" algn="just"/>
            <a:r>
              <a:rPr lang="es-ES" sz="2399" b="1" dirty="0">
                <a:solidFill>
                  <a:prstClr val="black"/>
                </a:solidFill>
              </a:rPr>
              <a:t>Soportes documentales de saneamiento</a:t>
            </a:r>
          </a:p>
          <a:p>
            <a:pPr lvl="0" algn="just"/>
            <a:endParaRPr lang="es-ES" sz="2399" b="1" dirty="0">
              <a:solidFill>
                <a:prstClr val="black"/>
              </a:solidFill>
            </a:endParaRPr>
          </a:p>
        </p:txBody>
      </p:sp>
      <p:pic>
        <p:nvPicPr>
          <p:cNvPr id="4" name="Imagen 3"/>
          <p:cNvPicPr>
            <a:picLocks noChangeAspect="1"/>
          </p:cNvPicPr>
          <p:nvPr/>
        </p:nvPicPr>
        <p:blipFill>
          <a:blip r:embed="rId2"/>
          <a:stretch>
            <a:fillRect/>
          </a:stretch>
        </p:blipFill>
        <p:spPr>
          <a:xfrm>
            <a:off x="1092217" y="1052736"/>
            <a:ext cx="9743240" cy="5474543"/>
          </a:xfrm>
          <a:prstGeom prst="rect">
            <a:avLst/>
          </a:prstGeom>
        </p:spPr>
      </p:pic>
    </p:spTree>
    <p:extLst>
      <p:ext uri="{BB962C8B-B14F-4D97-AF65-F5344CB8AC3E}">
        <p14:creationId xmlns:p14="http://schemas.microsoft.com/office/powerpoint/2010/main" val="40072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ván Ludeña | restauracioncolectiva.com"/>
          <p:cNvPicPr/>
          <p:nvPr/>
        </p:nvPicPr>
        <p:blipFill>
          <a:blip r:embed="rId2">
            <a:extLst>
              <a:ext uri="{28A0092B-C50C-407E-A947-70E740481C1C}">
                <a14:useLocalDpi xmlns:a14="http://schemas.microsoft.com/office/drawing/2010/main" val="0"/>
              </a:ext>
            </a:extLst>
          </a:blip>
          <a:srcRect/>
          <a:stretch>
            <a:fillRect/>
          </a:stretch>
        </p:blipFill>
        <p:spPr bwMode="auto">
          <a:xfrm>
            <a:off x="4207126" y="3153017"/>
            <a:ext cx="3513403" cy="3604503"/>
          </a:xfrm>
          <a:prstGeom prst="rect">
            <a:avLst/>
          </a:prstGeom>
          <a:noFill/>
          <a:ln>
            <a:noFill/>
          </a:ln>
        </p:spPr>
      </p:pic>
      <p:sp>
        <p:nvSpPr>
          <p:cNvPr id="5" name="Rectángulo 4"/>
          <p:cNvSpPr/>
          <p:nvPr/>
        </p:nvSpPr>
        <p:spPr>
          <a:xfrm>
            <a:off x="3031482" y="519208"/>
            <a:ext cx="5864693" cy="830524"/>
          </a:xfrm>
          <a:prstGeom prst="rect">
            <a:avLst/>
          </a:prstGeom>
        </p:spPr>
        <p:txBody>
          <a:bodyPr wrap="none">
            <a:spAutoFit/>
          </a:bodyPr>
          <a:lstStyle/>
          <a:p>
            <a:pPr lvl="0" algn="just"/>
            <a:r>
              <a:rPr lang="es-ES" sz="2399" b="1" dirty="0">
                <a:solidFill>
                  <a:prstClr val="black"/>
                </a:solidFill>
              </a:rPr>
              <a:t>Programa de Control Integral de Plagas</a:t>
            </a:r>
          </a:p>
          <a:p>
            <a:pPr lvl="0" algn="just"/>
            <a:endParaRPr lang="es-ES" sz="2399" b="1" dirty="0">
              <a:solidFill>
                <a:prstClr val="black"/>
              </a:solidFill>
            </a:endParaRPr>
          </a:p>
        </p:txBody>
      </p:sp>
      <p:sp>
        <p:nvSpPr>
          <p:cNvPr id="6" name="CuadroTexto 5"/>
          <p:cNvSpPr txBox="1"/>
          <p:nvPr/>
        </p:nvSpPr>
        <p:spPr>
          <a:xfrm>
            <a:off x="666032" y="1306839"/>
            <a:ext cx="10760991" cy="193784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399" b="1" dirty="0"/>
              <a:t>OBJETIVO</a:t>
            </a:r>
            <a:endParaRPr lang="es-CO" sz="2399" b="1" dirty="0"/>
          </a:p>
          <a:p>
            <a:pPr algn="just"/>
            <a:r>
              <a:rPr lang="es-CO" sz="2399" dirty="0"/>
              <a:t>Evitar la existencia y proliferación de cualquier plaga, roedores en el establecimiento. Mediante la prevención y eliminación, de la actividad de los vectores que generan contaminación en los productos alimenticios. </a:t>
            </a:r>
          </a:p>
          <a:p>
            <a:endParaRPr lang="es-CO" sz="2399" dirty="0"/>
          </a:p>
        </p:txBody>
      </p:sp>
    </p:spTree>
    <p:extLst>
      <p:ext uri="{BB962C8B-B14F-4D97-AF65-F5344CB8AC3E}">
        <p14:creationId xmlns:p14="http://schemas.microsoft.com/office/powerpoint/2010/main" val="32638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3970073" y="893"/>
            <a:ext cx="7130463" cy="6489099"/>
          </a:xfrm>
          <a:prstGeom prst="rect">
            <a:avLst/>
          </a:prstGeom>
        </p:spPr>
      </p:pic>
      <p:pic>
        <p:nvPicPr>
          <p:cNvPr id="7170" name="Picture 2" descr="Quality-Control de plag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280" y="1920633"/>
            <a:ext cx="2856756" cy="285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757A54-75AF-4B2C-9201-003B58B0DD09}"/>
              </a:ext>
            </a:extLst>
          </p:cNvPr>
          <p:cNvPicPr>
            <a:picLocks noChangeAspect="1"/>
          </p:cNvPicPr>
          <p:nvPr/>
        </p:nvPicPr>
        <p:blipFill>
          <a:blip r:embed="rId2"/>
          <a:stretch>
            <a:fillRect/>
          </a:stretch>
        </p:blipFill>
        <p:spPr>
          <a:xfrm>
            <a:off x="1845940" y="404664"/>
            <a:ext cx="8280920" cy="5382598"/>
          </a:xfrm>
          <a:prstGeom prst="rect">
            <a:avLst/>
          </a:prstGeom>
        </p:spPr>
      </p:pic>
    </p:spTree>
    <p:extLst>
      <p:ext uri="{BB962C8B-B14F-4D97-AF65-F5344CB8AC3E}">
        <p14:creationId xmlns:p14="http://schemas.microsoft.com/office/powerpoint/2010/main" val="2224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rtl="0"/>
            <a:r>
              <a:rPr lang="es-ES" noProof="0"/>
              <a:t>AGREGAR UN PIE DE PÁGINA</a:t>
            </a:r>
            <a:endParaRPr lang="es-ES" noProof="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55</a:t>
            </a:fld>
            <a:endParaRPr lang="es-ES" noProof="0" dirty="0"/>
          </a:p>
        </p:txBody>
      </p:sp>
      <p:pic>
        <p:nvPicPr>
          <p:cNvPr id="4" name="Imagen 3"/>
          <p:cNvPicPr>
            <a:picLocks noChangeAspect="1"/>
          </p:cNvPicPr>
          <p:nvPr/>
        </p:nvPicPr>
        <p:blipFill>
          <a:blip r:embed="rId2"/>
          <a:stretch>
            <a:fillRect/>
          </a:stretch>
        </p:blipFill>
        <p:spPr>
          <a:xfrm>
            <a:off x="812078" y="1046737"/>
            <a:ext cx="3142431" cy="4189909"/>
          </a:xfrm>
          <a:prstGeom prst="rect">
            <a:avLst/>
          </a:prstGeom>
        </p:spPr>
      </p:pic>
      <p:pic>
        <p:nvPicPr>
          <p:cNvPr id="5" name="Imagen 4"/>
          <p:cNvPicPr>
            <a:picLocks noChangeAspect="1"/>
          </p:cNvPicPr>
          <p:nvPr/>
        </p:nvPicPr>
        <p:blipFill>
          <a:blip r:embed="rId3"/>
          <a:stretch>
            <a:fillRect/>
          </a:stretch>
        </p:blipFill>
        <p:spPr>
          <a:xfrm>
            <a:off x="4079175" y="1046737"/>
            <a:ext cx="3142431" cy="4189909"/>
          </a:xfrm>
          <a:prstGeom prst="rect">
            <a:avLst/>
          </a:prstGeom>
        </p:spPr>
      </p:pic>
      <p:pic>
        <p:nvPicPr>
          <p:cNvPr id="6" name="Imagen 5"/>
          <p:cNvPicPr>
            <a:picLocks noChangeAspect="1"/>
          </p:cNvPicPr>
          <p:nvPr/>
        </p:nvPicPr>
        <p:blipFill>
          <a:blip r:embed="rId4"/>
          <a:stretch>
            <a:fillRect/>
          </a:stretch>
        </p:blipFill>
        <p:spPr>
          <a:xfrm>
            <a:off x="7221606" y="2038168"/>
            <a:ext cx="4392260" cy="2409468"/>
          </a:xfrm>
          <a:prstGeom prst="rect">
            <a:avLst/>
          </a:prstGeom>
        </p:spPr>
      </p:pic>
    </p:spTree>
    <p:extLst>
      <p:ext uri="{BB962C8B-B14F-4D97-AF65-F5344CB8AC3E}">
        <p14:creationId xmlns:p14="http://schemas.microsoft.com/office/powerpoint/2010/main" val="78285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93441" y="519208"/>
            <a:ext cx="5940793" cy="830740"/>
          </a:xfrm>
          <a:prstGeom prst="rect">
            <a:avLst/>
          </a:prstGeom>
        </p:spPr>
        <p:txBody>
          <a:bodyPr wrap="none">
            <a:spAutoFit/>
          </a:bodyPr>
          <a:lstStyle/>
          <a:p>
            <a:pPr lvl="0" algn="just"/>
            <a:r>
              <a:rPr lang="es-ES" sz="2399" b="1" dirty="0">
                <a:solidFill>
                  <a:prstClr val="black"/>
                </a:solidFill>
              </a:rPr>
              <a:t>Soportes documentales de saneamiento</a:t>
            </a:r>
          </a:p>
          <a:p>
            <a:pPr lvl="0" algn="just"/>
            <a:endParaRPr lang="es-ES" sz="2399" b="1" dirty="0">
              <a:solidFill>
                <a:prstClr val="black"/>
              </a:solidFill>
            </a:endParaRPr>
          </a:p>
        </p:txBody>
      </p:sp>
      <p:pic>
        <p:nvPicPr>
          <p:cNvPr id="2" name="Imagen 1"/>
          <p:cNvPicPr>
            <a:picLocks noChangeAspect="1"/>
          </p:cNvPicPr>
          <p:nvPr/>
        </p:nvPicPr>
        <p:blipFill>
          <a:blip r:embed="rId2"/>
          <a:stretch>
            <a:fillRect/>
          </a:stretch>
        </p:blipFill>
        <p:spPr>
          <a:xfrm>
            <a:off x="1557908" y="1042580"/>
            <a:ext cx="9327471" cy="4906700"/>
          </a:xfrm>
          <a:prstGeom prst="rect">
            <a:avLst/>
          </a:prstGeom>
        </p:spPr>
      </p:pic>
    </p:spTree>
    <p:extLst>
      <p:ext uri="{BB962C8B-B14F-4D97-AF65-F5344CB8AC3E}">
        <p14:creationId xmlns:p14="http://schemas.microsoft.com/office/powerpoint/2010/main" val="31514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087564" y="519208"/>
            <a:ext cx="7752540" cy="830524"/>
          </a:xfrm>
          <a:prstGeom prst="rect">
            <a:avLst/>
          </a:prstGeom>
        </p:spPr>
        <p:txBody>
          <a:bodyPr wrap="none">
            <a:spAutoFit/>
          </a:bodyPr>
          <a:lstStyle/>
          <a:p>
            <a:pPr lvl="0" algn="just"/>
            <a:r>
              <a:rPr lang="es-ES" sz="2399" b="1" dirty="0">
                <a:solidFill>
                  <a:prstClr val="black"/>
                </a:solidFill>
              </a:rPr>
              <a:t>Programa de Manejo de Residuos Solidos y Líquidos </a:t>
            </a:r>
          </a:p>
          <a:p>
            <a:pPr lvl="0" algn="just"/>
            <a:endParaRPr lang="es-ES" sz="2399" b="1" dirty="0">
              <a:solidFill>
                <a:prstClr val="black"/>
              </a:solidFill>
            </a:endParaRPr>
          </a:p>
        </p:txBody>
      </p:sp>
      <p:sp>
        <p:nvSpPr>
          <p:cNvPr id="6" name="CuadroTexto 5"/>
          <p:cNvSpPr txBox="1"/>
          <p:nvPr/>
        </p:nvSpPr>
        <p:spPr>
          <a:xfrm>
            <a:off x="666032" y="1306839"/>
            <a:ext cx="10760991" cy="23069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399" b="1" dirty="0"/>
              <a:t>OBJETIVO</a:t>
            </a:r>
            <a:endParaRPr lang="es-CO" sz="2399" b="1" dirty="0"/>
          </a:p>
          <a:p>
            <a:pPr algn="just"/>
            <a:r>
              <a:rPr lang="es-CO" sz="2399" dirty="0"/>
              <a:t>Definir las normas y procedimientos de clasificación, recolección, conducción, manejo y almacenamiento interno de los residuos sólidos generados por el establecimiento</a:t>
            </a:r>
            <a:r>
              <a:rPr lang="es-ES" sz="2399" dirty="0"/>
              <a:t> de forma que se evite la contaminación de alimentos, áreas o equipos y el deterioro del ambiente</a:t>
            </a:r>
            <a:r>
              <a:rPr lang="es-CO" sz="2399" dirty="0"/>
              <a:t>.</a:t>
            </a:r>
          </a:p>
          <a:p>
            <a:endParaRPr lang="es-CO" sz="2399" dirty="0"/>
          </a:p>
        </p:txBody>
      </p:sp>
      <p:pic>
        <p:nvPicPr>
          <p:cNvPr id="7" name="Imagen 6" descr="Manejo integral de residuos sólidos orgánicos e inorgánicos – Visión Verde"/>
          <p:cNvPicPr/>
          <p:nvPr/>
        </p:nvPicPr>
        <p:blipFill>
          <a:blip r:embed="rId2">
            <a:extLst>
              <a:ext uri="{28A0092B-C50C-407E-A947-70E740481C1C}">
                <a14:useLocalDpi xmlns:a14="http://schemas.microsoft.com/office/drawing/2010/main" val="0"/>
              </a:ext>
            </a:extLst>
          </a:blip>
          <a:srcRect/>
          <a:stretch>
            <a:fillRect/>
          </a:stretch>
        </p:blipFill>
        <p:spPr bwMode="auto">
          <a:xfrm>
            <a:off x="2816641" y="3557689"/>
            <a:ext cx="6294385" cy="2197798"/>
          </a:xfrm>
          <a:prstGeom prst="rect">
            <a:avLst/>
          </a:prstGeom>
          <a:noFill/>
          <a:ln>
            <a:noFill/>
          </a:ln>
        </p:spPr>
      </p:pic>
    </p:spTree>
    <p:extLst>
      <p:ext uri="{BB962C8B-B14F-4D97-AF65-F5344CB8AC3E}">
        <p14:creationId xmlns:p14="http://schemas.microsoft.com/office/powerpoint/2010/main" val="19667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267379" y="430407"/>
            <a:ext cx="10190167" cy="461545"/>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sz="2399" dirty="0">
                <a:latin typeface="Arial" panose="020B0604020202020204" pitchFamily="34" charset="0"/>
                <a:cs typeface="Arial" panose="020B0604020202020204" pitchFamily="34" charset="0"/>
              </a:rPr>
              <a:t>RESOLUCION 2184 DEL 2019. VIGENCIA 2021.</a:t>
            </a:r>
            <a:endParaRPr lang="es-CO" sz="2399" dirty="0"/>
          </a:p>
        </p:txBody>
      </p:sp>
      <p:pic>
        <p:nvPicPr>
          <p:cNvPr id="4" name="Imagen 3"/>
          <p:cNvPicPr>
            <a:picLocks noChangeAspect="1"/>
          </p:cNvPicPr>
          <p:nvPr/>
        </p:nvPicPr>
        <p:blipFill>
          <a:blip r:embed="rId2"/>
          <a:stretch>
            <a:fillRect/>
          </a:stretch>
        </p:blipFill>
        <p:spPr>
          <a:xfrm>
            <a:off x="982238" y="1247386"/>
            <a:ext cx="5380224" cy="4932665"/>
          </a:xfrm>
          <a:prstGeom prst="rect">
            <a:avLst/>
          </a:prstGeom>
        </p:spPr>
      </p:pic>
      <p:pic>
        <p:nvPicPr>
          <p:cNvPr id="5" name="Imagen 4"/>
          <p:cNvPicPr>
            <a:picLocks noChangeAspect="1"/>
          </p:cNvPicPr>
          <p:nvPr/>
        </p:nvPicPr>
        <p:blipFill rotWithShape="1">
          <a:blip r:embed="rId3"/>
          <a:srcRect t="49439"/>
          <a:stretch/>
        </p:blipFill>
        <p:spPr>
          <a:xfrm>
            <a:off x="6249332" y="1541910"/>
            <a:ext cx="5116797" cy="3713510"/>
          </a:xfrm>
          <a:prstGeom prst="rect">
            <a:avLst/>
          </a:prstGeom>
        </p:spPr>
      </p:pic>
    </p:spTree>
    <p:extLst>
      <p:ext uri="{BB962C8B-B14F-4D97-AF65-F5344CB8AC3E}">
        <p14:creationId xmlns:p14="http://schemas.microsoft.com/office/powerpoint/2010/main" val="7980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rtl="0"/>
            <a:r>
              <a:rPr lang="es-ES" noProof="0"/>
              <a:t>AGREGAR UN PIE DE PÁGINA</a:t>
            </a:r>
            <a:endParaRPr lang="es-ES" noProof="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59</a:t>
            </a:fld>
            <a:endParaRPr lang="es-ES" noProof="0" dirty="0"/>
          </a:p>
        </p:txBody>
      </p:sp>
      <p:pic>
        <p:nvPicPr>
          <p:cNvPr id="2050" name="Picture 2" descr="MANEJO DE RESIDUOS EN RESTAURANTES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200" y="257276"/>
            <a:ext cx="5037684" cy="37782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1296152" y="3825758"/>
            <a:ext cx="4319414" cy="2775623"/>
          </a:xfrm>
          <a:prstGeom prst="rect">
            <a:avLst/>
          </a:prstGeom>
        </p:spPr>
      </p:pic>
      <p:pic>
        <p:nvPicPr>
          <p:cNvPr id="5" name="Imagen 4"/>
          <p:cNvPicPr>
            <a:picLocks noChangeAspect="1"/>
          </p:cNvPicPr>
          <p:nvPr/>
        </p:nvPicPr>
        <p:blipFill>
          <a:blip r:embed="rId4"/>
          <a:stretch>
            <a:fillRect/>
          </a:stretch>
        </p:blipFill>
        <p:spPr>
          <a:xfrm>
            <a:off x="7130274" y="1856013"/>
            <a:ext cx="4546255" cy="3025326"/>
          </a:xfrm>
          <a:prstGeom prst="rect">
            <a:avLst/>
          </a:prstGeom>
        </p:spPr>
      </p:pic>
    </p:spTree>
    <p:extLst>
      <p:ext uri="{BB962C8B-B14F-4D97-AF65-F5344CB8AC3E}">
        <p14:creationId xmlns:p14="http://schemas.microsoft.com/office/powerpoint/2010/main" val="171586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6969" y="2592900"/>
            <a:ext cx="11117933" cy="23077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4799" b="1" dirty="0">
                <a:latin typeface="Arial Black" panose="020B0A04020102020204" pitchFamily="34" charset="0"/>
              </a:rPr>
              <a:t>¿ Qué beneficios obtenemos al aplicar las BPMs?</a:t>
            </a:r>
          </a:p>
          <a:p>
            <a:pPr algn="just"/>
            <a:endParaRPr lang="es-ES" sz="4799" b="1" dirty="0">
              <a:latin typeface="Arial Black" panose="020B0A04020102020204" pitchFamily="34" charset="0"/>
            </a:endParaRPr>
          </a:p>
        </p:txBody>
      </p:sp>
    </p:spTree>
    <p:extLst>
      <p:ext uri="{BB962C8B-B14F-4D97-AF65-F5344CB8AC3E}">
        <p14:creationId xmlns:p14="http://schemas.microsoft.com/office/powerpoint/2010/main" val="32817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82222" y="795287"/>
            <a:ext cx="6754258" cy="830524"/>
          </a:xfrm>
          <a:prstGeom prst="rect">
            <a:avLst/>
          </a:prstGeom>
        </p:spPr>
        <p:txBody>
          <a:bodyPr wrap="none">
            <a:spAutoFit/>
          </a:bodyPr>
          <a:lstStyle/>
          <a:p>
            <a:pPr lvl="0" algn="just"/>
            <a:r>
              <a:rPr lang="es-ES" sz="2399" b="1" dirty="0">
                <a:solidFill>
                  <a:prstClr val="black"/>
                </a:solidFill>
              </a:rPr>
              <a:t>Programa de Abastecimiento de Agua Potable</a:t>
            </a:r>
          </a:p>
          <a:p>
            <a:pPr lvl="0" algn="just"/>
            <a:endParaRPr lang="es-ES" sz="2399" b="1" dirty="0">
              <a:solidFill>
                <a:prstClr val="black"/>
              </a:solidFill>
            </a:endParaRPr>
          </a:p>
        </p:txBody>
      </p:sp>
      <p:sp>
        <p:nvSpPr>
          <p:cNvPr id="5" name="CuadroTexto 4"/>
          <p:cNvSpPr txBox="1"/>
          <p:nvPr/>
        </p:nvSpPr>
        <p:spPr>
          <a:xfrm>
            <a:off x="1005578" y="1437433"/>
            <a:ext cx="10316970" cy="22454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1999" b="1" dirty="0"/>
              <a:t>OBJETIVO</a:t>
            </a:r>
          </a:p>
          <a:p>
            <a:pPr algn="just"/>
            <a:r>
              <a:rPr lang="es-ES" sz="2399" dirty="0"/>
              <a:t>G</a:t>
            </a:r>
            <a:r>
              <a:rPr lang="es-CO" sz="2399" dirty="0" err="1"/>
              <a:t>arantizar</a:t>
            </a:r>
            <a:r>
              <a:rPr lang="es-CO" sz="2399" dirty="0"/>
              <a:t> la calidad del agua que se utiliza en las diferentes etapas de proceso en el establecimiento con el fin de prevenir cualquier tipo de contaminación ocasionada por el agua y asegurar desde este punto la inocuidad de los productos</a:t>
            </a:r>
            <a:r>
              <a:rPr lang="es-ES" sz="2399" dirty="0"/>
              <a:t>.</a:t>
            </a:r>
            <a:endParaRPr lang="es-CO" sz="2399" dirty="0"/>
          </a:p>
          <a:p>
            <a:endParaRPr lang="es-CO" sz="2399" dirty="0"/>
          </a:p>
        </p:txBody>
      </p:sp>
      <p:pic>
        <p:nvPicPr>
          <p:cNvPr id="7" name="Imagen 6" descr="Water supply and purification system flyer Vector Image"/>
          <p:cNvPicPr/>
          <p:nvPr/>
        </p:nvPicPr>
        <p:blipFill rotWithShape="1">
          <a:blip r:embed="rId2" cstate="print">
            <a:extLst>
              <a:ext uri="{28A0092B-C50C-407E-A947-70E740481C1C}">
                <a14:useLocalDpi xmlns:a14="http://schemas.microsoft.com/office/drawing/2010/main" val="0"/>
              </a:ext>
            </a:extLst>
          </a:blip>
          <a:srcRect/>
          <a:stretch/>
        </p:blipFill>
        <p:spPr bwMode="auto">
          <a:xfrm>
            <a:off x="4394505" y="3409411"/>
            <a:ext cx="3539113" cy="32900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559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rtl="0"/>
            <a:r>
              <a:rPr lang="es-ES" noProof="0"/>
              <a:t>AGREGAR UN PIE DE PÁGINA</a:t>
            </a:r>
            <a:endParaRPr lang="es-ES" noProof="0" dirty="0"/>
          </a:p>
        </p:txBody>
      </p:sp>
      <p:sp>
        <p:nvSpPr>
          <p:cNvPr id="3" name="Marcador de número de diapositiva 2"/>
          <p:cNvSpPr>
            <a:spLocks noGrp="1"/>
          </p:cNvSpPr>
          <p:nvPr>
            <p:ph type="sldNum" sz="quarter" idx="12"/>
          </p:nvPr>
        </p:nvSpPr>
        <p:spPr/>
        <p:txBody>
          <a:bodyPr/>
          <a:lstStyle/>
          <a:p>
            <a:pPr rtl="0"/>
            <a:fld id="{D495E168-DA5E-4888-8D8A-92B118324C14}" type="slidenum">
              <a:rPr lang="es-ES" noProof="0" smtClean="0"/>
              <a:t>61</a:t>
            </a:fld>
            <a:endParaRPr lang="es-ES" noProof="0" dirty="0"/>
          </a:p>
        </p:txBody>
      </p:sp>
      <p:pic>
        <p:nvPicPr>
          <p:cNvPr id="4" name="Imagen 3"/>
          <p:cNvPicPr>
            <a:picLocks noChangeAspect="1"/>
          </p:cNvPicPr>
          <p:nvPr/>
        </p:nvPicPr>
        <p:blipFill>
          <a:blip r:embed="rId2"/>
          <a:stretch>
            <a:fillRect/>
          </a:stretch>
        </p:blipFill>
        <p:spPr>
          <a:xfrm>
            <a:off x="1423480" y="462606"/>
            <a:ext cx="3250716" cy="5804851"/>
          </a:xfrm>
          <a:prstGeom prst="rect">
            <a:avLst/>
          </a:prstGeom>
        </p:spPr>
      </p:pic>
      <p:pic>
        <p:nvPicPr>
          <p:cNvPr id="5" name="Imagen 4"/>
          <p:cNvPicPr>
            <a:picLocks noChangeAspect="1"/>
          </p:cNvPicPr>
          <p:nvPr/>
        </p:nvPicPr>
        <p:blipFill>
          <a:blip r:embed="rId3"/>
          <a:stretch>
            <a:fillRect/>
          </a:stretch>
        </p:blipFill>
        <p:spPr>
          <a:xfrm>
            <a:off x="4674196" y="1339075"/>
            <a:ext cx="4051912" cy="4051912"/>
          </a:xfrm>
          <a:prstGeom prst="rect">
            <a:avLst/>
          </a:prstGeom>
        </p:spPr>
      </p:pic>
      <p:pic>
        <p:nvPicPr>
          <p:cNvPr id="6" name="Imagen 5"/>
          <p:cNvPicPr>
            <a:picLocks noChangeAspect="1"/>
          </p:cNvPicPr>
          <p:nvPr/>
        </p:nvPicPr>
        <p:blipFill>
          <a:blip r:embed="rId4"/>
          <a:stretch>
            <a:fillRect/>
          </a:stretch>
        </p:blipFill>
        <p:spPr>
          <a:xfrm>
            <a:off x="7803279" y="2843301"/>
            <a:ext cx="4156749" cy="2547685"/>
          </a:xfrm>
          <a:prstGeom prst="rect">
            <a:avLst/>
          </a:prstGeom>
        </p:spPr>
      </p:pic>
    </p:spTree>
    <p:extLst>
      <p:ext uri="{BB962C8B-B14F-4D97-AF65-F5344CB8AC3E}">
        <p14:creationId xmlns:p14="http://schemas.microsoft.com/office/powerpoint/2010/main" val="23995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ómo realizar una muestra de agua potable - Microbiología - YouTub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420315" y="661989"/>
            <a:ext cx="4570809" cy="25074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7060229" y="3169404"/>
            <a:ext cx="3290981" cy="2468236"/>
          </a:xfrm>
          <a:prstGeom prst="rect">
            <a:avLst/>
          </a:prstGeom>
        </p:spPr>
      </p:pic>
      <p:pic>
        <p:nvPicPr>
          <p:cNvPr id="4" name="Imagen 3"/>
          <p:cNvPicPr>
            <a:picLocks noChangeAspect="1"/>
          </p:cNvPicPr>
          <p:nvPr/>
        </p:nvPicPr>
        <p:blipFill>
          <a:blip r:embed="rId4"/>
          <a:stretch>
            <a:fillRect/>
          </a:stretch>
        </p:blipFill>
        <p:spPr>
          <a:xfrm>
            <a:off x="1101164" y="261532"/>
            <a:ext cx="4216119" cy="3162089"/>
          </a:xfrm>
          <a:prstGeom prst="rect">
            <a:avLst/>
          </a:prstGeom>
        </p:spPr>
      </p:pic>
      <p:pic>
        <p:nvPicPr>
          <p:cNvPr id="14" name="Imagen 13"/>
          <p:cNvPicPr>
            <a:picLocks noChangeAspect="1"/>
          </p:cNvPicPr>
          <p:nvPr/>
        </p:nvPicPr>
        <p:blipFill>
          <a:blip r:embed="rId5"/>
          <a:stretch>
            <a:fillRect/>
          </a:stretch>
        </p:blipFill>
        <p:spPr>
          <a:xfrm>
            <a:off x="1101164" y="3423621"/>
            <a:ext cx="4513674" cy="3018639"/>
          </a:xfrm>
          <a:prstGeom prst="rect">
            <a:avLst/>
          </a:prstGeom>
        </p:spPr>
      </p:pic>
    </p:spTree>
    <p:extLst>
      <p:ext uri="{BB962C8B-B14F-4D97-AF65-F5344CB8AC3E}">
        <p14:creationId xmlns:p14="http://schemas.microsoft.com/office/powerpoint/2010/main" val="202954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993441" y="519208"/>
            <a:ext cx="5940793" cy="830740"/>
          </a:xfrm>
          <a:prstGeom prst="rect">
            <a:avLst/>
          </a:prstGeom>
        </p:spPr>
        <p:txBody>
          <a:bodyPr wrap="none">
            <a:spAutoFit/>
          </a:bodyPr>
          <a:lstStyle/>
          <a:p>
            <a:pPr lvl="0" algn="just"/>
            <a:r>
              <a:rPr lang="es-ES" sz="2399" b="1" dirty="0">
                <a:solidFill>
                  <a:prstClr val="black"/>
                </a:solidFill>
              </a:rPr>
              <a:t>Soportes documentales de saneamiento</a:t>
            </a:r>
          </a:p>
          <a:p>
            <a:pPr lvl="0" algn="just"/>
            <a:endParaRPr lang="es-ES" sz="2399" b="1" dirty="0">
              <a:solidFill>
                <a:prstClr val="black"/>
              </a:solidFill>
            </a:endParaRPr>
          </a:p>
        </p:txBody>
      </p:sp>
      <p:pic>
        <p:nvPicPr>
          <p:cNvPr id="4" name="Imagen 3"/>
          <p:cNvPicPr>
            <a:picLocks noChangeAspect="1"/>
          </p:cNvPicPr>
          <p:nvPr/>
        </p:nvPicPr>
        <p:blipFill>
          <a:blip r:embed="rId2"/>
          <a:stretch>
            <a:fillRect/>
          </a:stretch>
        </p:blipFill>
        <p:spPr>
          <a:xfrm>
            <a:off x="1557908" y="1104899"/>
            <a:ext cx="8928992" cy="5593515"/>
          </a:xfrm>
          <a:prstGeom prst="rect">
            <a:avLst/>
          </a:prstGeom>
        </p:spPr>
      </p:pic>
    </p:spTree>
    <p:extLst>
      <p:ext uri="{BB962C8B-B14F-4D97-AF65-F5344CB8AC3E}">
        <p14:creationId xmlns:p14="http://schemas.microsoft.com/office/powerpoint/2010/main" val="145983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stretch>
            <a:fillRect/>
          </a:stretch>
        </p:blipFill>
        <p:spPr>
          <a:xfrm>
            <a:off x="2940554" y="893"/>
            <a:ext cx="6307716" cy="6856214"/>
          </a:xfrm>
          <a:prstGeom prst="rect">
            <a:avLst/>
          </a:prstGeom>
        </p:spPr>
      </p:pic>
    </p:spTree>
    <p:extLst>
      <p:ext uri="{BB962C8B-B14F-4D97-AF65-F5344CB8AC3E}">
        <p14:creationId xmlns:p14="http://schemas.microsoft.com/office/powerpoint/2010/main" val="34309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1129" y="107624"/>
            <a:ext cx="7752783" cy="951084"/>
          </a:xfrm>
        </p:spPr>
        <p:txBody>
          <a:bodyPr/>
          <a:lstStyle/>
          <a:p>
            <a:r>
              <a:rPr lang="es-ES" sz="2399" dirty="0"/>
              <a:t>AGUA Y HIELO</a:t>
            </a:r>
            <a:endParaRPr lang="es-CO" sz="2399" dirty="0"/>
          </a:p>
        </p:txBody>
      </p:sp>
      <p:pic>
        <p:nvPicPr>
          <p:cNvPr id="3" name="Imagen 2"/>
          <p:cNvPicPr>
            <a:picLocks noChangeAspect="1"/>
          </p:cNvPicPr>
          <p:nvPr/>
        </p:nvPicPr>
        <p:blipFill>
          <a:blip r:embed="rId2"/>
          <a:stretch>
            <a:fillRect/>
          </a:stretch>
        </p:blipFill>
        <p:spPr>
          <a:xfrm>
            <a:off x="1264813" y="1020014"/>
            <a:ext cx="2960143" cy="2468714"/>
          </a:xfrm>
          <a:prstGeom prst="rect">
            <a:avLst/>
          </a:prstGeom>
        </p:spPr>
      </p:pic>
      <p:pic>
        <p:nvPicPr>
          <p:cNvPr id="1026" name="Picture 2" descr="Agua envasada: ¿verdadera fuente de salud o solo marketing? - Infob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34" y="-4935839"/>
            <a:ext cx="3199167" cy="179953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1" y="3488727"/>
            <a:ext cx="5489770" cy="3087996"/>
          </a:xfrm>
          <a:prstGeom prst="rect">
            <a:avLst/>
          </a:prstGeom>
        </p:spPr>
      </p:pic>
      <p:sp>
        <p:nvSpPr>
          <p:cNvPr id="5" name="Rectángulo 4"/>
          <p:cNvSpPr/>
          <p:nvPr/>
        </p:nvSpPr>
        <p:spPr>
          <a:xfrm>
            <a:off x="4901648" y="1763919"/>
            <a:ext cx="6303363" cy="4153902"/>
          </a:xfrm>
          <a:prstGeom prst="rect">
            <a:avLst/>
          </a:prstGeom>
        </p:spPr>
        <p:txBody>
          <a:bodyPr wrap="square">
            <a:spAutoFit/>
          </a:bodyPr>
          <a:lstStyle/>
          <a:p>
            <a:pPr algn="just"/>
            <a:r>
              <a:rPr lang="es-ES" sz="2399" dirty="0"/>
              <a:t>En la actualidad, las aguas tratadas y embotelladas para consumo, son una</a:t>
            </a:r>
          </a:p>
          <a:p>
            <a:pPr algn="just"/>
            <a:r>
              <a:rPr lang="es-ES" sz="2399" dirty="0"/>
              <a:t>alternativa de calidad confiable, cuando el agua de suministro de la red no está</a:t>
            </a:r>
          </a:p>
          <a:p>
            <a:pPr algn="just"/>
            <a:r>
              <a:rPr lang="es-ES" sz="2399" dirty="0"/>
              <a:t>disponible o carece de los controles en tanques y cañerías. </a:t>
            </a:r>
          </a:p>
          <a:p>
            <a:pPr algn="just"/>
            <a:r>
              <a:rPr lang="es-ES" sz="2399" dirty="0"/>
              <a:t>Es común encontrar el hielo envuelto en bolsas plásticas o recipientes adecuados, sin embargo, se debe tener cuidado al manipular teniendo siempre presente</a:t>
            </a:r>
          </a:p>
          <a:p>
            <a:pPr algn="just"/>
            <a:r>
              <a:rPr lang="es-ES" sz="2399" dirty="0"/>
              <a:t>que puede ser una fuente de contaminación.</a:t>
            </a:r>
            <a:endParaRPr lang="es-CO" sz="2399" dirty="0"/>
          </a:p>
        </p:txBody>
      </p:sp>
    </p:spTree>
    <p:extLst>
      <p:ext uri="{BB962C8B-B14F-4D97-AF65-F5344CB8AC3E}">
        <p14:creationId xmlns:p14="http://schemas.microsoft.com/office/powerpoint/2010/main" val="38305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2151" y="1792104"/>
            <a:ext cx="9141674" cy="1938487"/>
          </a:xfrm>
          <a:prstGeom prst="rect">
            <a:avLst/>
          </a:prstGeom>
        </p:spPr>
        <p:style>
          <a:lnRef idx="2">
            <a:schemeClr val="accent2"/>
          </a:lnRef>
          <a:fillRef idx="1">
            <a:schemeClr val="lt1"/>
          </a:fillRef>
          <a:effectRef idx="0">
            <a:schemeClr val="accent2"/>
          </a:effectRef>
          <a:fontRef idx="minor">
            <a:schemeClr val="dk1"/>
          </a:fontRef>
        </p:style>
        <p:txBody>
          <a:bodyPr wrap="square" lIns="91416" tIns="45708" rIns="91416" bIns="45708">
            <a:spAutoFit/>
          </a:bodyPr>
          <a:lstStyle/>
          <a:p>
            <a:pPr algn="ctr"/>
            <a:r>
              <a:rPr lang="es-ES" sz="5998" dirty="0">
                <a:ln w="0"/>
                <a:solidFill>
                  <a:schemeClr val="tx1"/>
                </a:solidFill>
                <a:effectLst>
                  <a:outerShdw blurRad="38100" dist="19050" dir="2700000" algn="tl" rotWithShape="0">
                    <a:schemeClr val="dk1">
                      <a:alpha val="40000"/>
                    </a:schemeClr>
                  </a:outerShdw>
                </a:effectLst>
              </a:rPr>
              <a:t>Gracias por su atención!!</a:t>
            </a:r>
          </a:p>
          <a:p>
            <a:pPr algn="ctr"/>
            <a:endParaRPr lang="es-ES" sz="5998"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501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6971" y="401601"/>
            <a:ext cx="10296875" cy="50769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063" indent="-457063" algn="just">
              <a:buFont typeface="Arial" panose="020B0604020202020204" pitchFamily="34" charset="0"/>
              <a:buChar char="•"/>
            </a:pPr>
            <a:r>
              <a:rPr lang="es-ES" sz="3599" dirty="0"/>
              <a:t>Producir un producto de calidad</a:t>
            </a:r>
          </a:p>
          <a:p>
            <a:pPr marL="457063" indent="-457063" algn="just">
              <a:buFont typeface="Arial" panose="020B0604020202020204" pitchFamily="34" charset="0"/>
              <a:buChar char="•"/>
            </a:pPr>
            <a:r>
              <a:rPr lang="es-ES" sz="3599" dirty="0"/>
              <a:t>Mejorar las condiciones de higiene en todas las etapas</a:t>
            </a:r>
          </a:p>
          <a:p>
            <a:pPr marL="457063" indent="-457063" algn="just">
              <a:buFont typeface="Arial" panose="020B0604020202020204" pitchFamily="34" charset="0"/>
              <a:buChar char="•"/>
            </a:pPr>
            <a:r>
              <a:rPr lang="es-ES" sz="3599" dirty="0"/>
              <a:t>Evitar los riesgos de contaminación de los productos </a:t>
            </a:r>
          </a:p>
          <a:p>
            <a:pPr marL="457063" indent="-457063" algn="just">
              <a:buFont typeface="Arial" panose="020B0604020202020204" pitchFamily="34" charset="0"/>
              <a:buChar char="•"/>
            </a:pPr>
            <a:r>
              <a:rPr lang="es-ES" sz="3599" dirty="0"/>
              <a:t>Proteger la salud del consumidor</a:t>
            </a:r>
          </a:p>
          <a:p>
            <a:pPr marL="457063" indent="-457063" algn="just">
              <a:buFont typeface="Arial" panose="020B0604020202020204" pitchFamily="34" charset="0"/>
              <a:buChar char="•"/>
            </a:pPr>
            <a:r>
              <a:rPr lang="es-ES" sz="3599" dirty="0"/>
              <a:t>Cumplir con los estándares de calidad</a:t>
            </a:r>
          </a:p>
          <a:p>
            <a:pPr marL="457063" indent="-457063" algn="just">
              <a:buFont typeface="Arial" panose="020B0604020202020204" pitchFamily="34" charset="0"/>
              <a:buChar char="•"/>
            </a:pPr>
            <a:r>
              <a:rPr lang="es-ES" sz="3599" dirty="0"/>
              <a:t>Tener clientes satisfechos</a:t>
            </a:r>
          </a:p>
          <a:p>
            <a:pPr marL="457063" indent="-457063" algn="just">
              <a:buFont typeface="Arial" panose="020B0604020202020204" pitchFamily="34" charset="0"/>
              <a:buChar char="•"/>
            </a:pPr>
            <a:endParaRPr lang="es-CO" sz="3599" dirty="0"/>
          </a:p>
        </p:txBody>
      </p:sp>
      <p:pic>
        <p:nvPicPr>
          <p:cNvPr id="12290" name="Picture 2" descr="Recomenda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119" y="3756508"/>
            <a:ext cx="3574986" cy="245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3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222532976"/>
              </p:ext>
            </p:extLst>
          </p:nvPr>
        </p:nvGraphicFramePr>
        <p:xfrm>
          <a:off x="1024440" y="260648"/>
          <a:ext cx="10139944" cy="5968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37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8269" y="745282"/>
            <a:ext cx="10774052" cy="34151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399" b="1" dirty="0"/>
              <a:t>LOCALIZACION Y DISEÑO</a:t>
            </a:r>
          </a:p>
          <a:p>
            <a:pPr algn="just"/>
            <a:endParaRPr lang="es-ES" sz="2399" b="1" dirty="0"/>
          </a:p>
          <a:p>
            <a:pPr marL="342797" indent="-342797" algn="just">
              <a:buFont typeface="Arial" panose="020B0604020202020204" pitchFamily="34" charset="0"/>
              <a:buChar char="•"/>
            </a:pPr>
            <a:r>
              <a:rPr lang="es-ES" sz="2399" dirty="0"/>
              <a:t>El establecimiento debe estar alejado de focos de insalubridad como basuras, agua estancada, la construcción debe ser resistente al medio ambiente y por lo tanto impida el ingreso de plagas.</a:t>
            </a:r>
          </a:p>
          <a:p>
            <a:pPr marL="342797" indent="-342797" algn="just">
              <a:buFont typeface="Arial" panose="020B0604020202020204" pitchFamily="34" charset="0"/>
              <a:buChar char="•"/>
            </a:pPr>
            <a:r>
              <a:rPr lang="es-ES" sz="2399" dirty="0"/>
              <a:t>En caso de que el establecimiento se preste en una vivienda debe estar debidamente separado.</a:t>
            </a:r>
          </a:p>
          <a:p>
            <a:endParaRPr lang="es-ES" sz="2399" b="1" dirty="0"/>
          </a:p>
          <a:p>
            <a:endParaRPr lang="es-CO" sz="2399" b="1" dirty="0"/>
          </a:p>
        </p:txBody>
      </p:sp>
      <p:pic>
        <p:nvPicPr>
          <p:cNvPr id="3074" name="Picture 2" descr="Denuncian grave foco de insalubridad por basural en Valle Escondido – La  Discus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40" y="3611430"/>
            <a:ext cx="4104456" cy="273630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4292" y="3850599"/>
            <a:ext cx="3488462" cy="218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6660" y="3843255"/>
            <a:ext cx="3514234" cy="2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9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ema de Offic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Tema de Offic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700CCB-20BA-4760-AB9F-AC3B63ED32E0}">
  <ds:schemaRefs>
    <ds:schemaRef ds:uri="http://schemas.microsoft.com/office/2006/documentManagement/types"/>
    <ds:schemaRef ds:uri="http://www.w3.org/XML/1998/namespace"/>
    <ds:schemaRef ds:uri="http://purl.org/dc/terms/"/>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40262f94-9f35-4ac3-9a90-690165a166b7"/>
    <ds:schemaRef ds:uri="a4f35948-e619-41b3-aa29-22878b09cfd2"/>
  </ds:schemaRefs>
</ds:datastoreItem>
</file>

<file path=customXml/itemProps3.xml><?xml version="1.0" encoding="utf-8"?>
<ds:datastoreItem xmlns:ds="http://schemas.openxmlformats.org/officeDocument/2006/customXml" ds:itemID="{308942AA-0721-4324-BC2C-A3CB43F24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918</TotalTime>
  <Words>1976</Words>
  <Application>Microsoft Office PowerPoint</Application>
  <PresentationFormat>Personalizado</PresentationFormat>
  <Paragraphs>210</Paragraphs>
  <Slides>66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66</vt:i4>
      </vt:variant>
    </vt:vector>
  </HeadingPairs>
  <TitlesOfParts>
    <vt:vector size="73" baseType="lpstr">
      <vt:lpstr>Arial</vt:lpstr>
      <vt:lpstr>Arial Black</vt:lpstr>
      <vt:lpstr>Arial Narrow</vt:lpstr>
      <vt:lpstr>Calibri</vt:lpstr>
      <vt:lpstr>Calibri Light</vt:lpstr>
      <vt:lpstr>Constantia</vt:lpstr>
      <vt:lpstr>Retrospección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Manejo higiénico de equipos e instalaciones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Almacenamiento de productos químicos   Esta área debe destinarse al almacenamiento de los productos químicos utilizados para la limpieza y desinfección de los equipos y utensilios de trabajo, así como para guardar los elementos para la higiene del establecimiento. Por lo tanto, este sector debe estar separado del área de almacenamiento de alimentos, y tendrá que ser mantenido en condiciones de buena limpieza, ordenado, con los productos etiquetados, y en algunos casos, guardados en lugares bajo llave.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AGUA Y HIELO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LINA</dc:creator>
  <cp:lastModifiedBy>Camila</cp:lastModifiedBy>
  <cp:revision>51</cp:revision>
  <dcterms:created xsi:type="dcterms:W3CDTF">2024-06-19T21:18:21Z</dcterms:created>
  <dcterms:modified xsi:type="dcterms:W3CDTF">2025-06-25T19:16:47Z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